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389" r:id="rId2"/>
    <p:sldId id="260" r:id="rId3"/>
    <p:sldId id="344" r:id="rId4"/>
    <p:sldId id="346" r:id="rId5"/>
    <p:sldId id="345" r:id="rId6"/>
    <p:sldId id="347" r:id="rId7"/>
    <p:sldId id="348" r:id="rId8"/>
    <p:sldId id="349" r:id="rId9"/>
    <p:sldId id="350" r:id="rId10"/>
    <p:sldId id="352" r:id="rId11"/>
    <p:sldId id="353" r:id="rId12"/>
    <p:sldId id="354" r:id="rId13"/>
    <p:sldId id="355" r:id="rId14"/>
    <p:sldId id="356" r:id="rId15"/>
    <p:sldId id="357" r:id="rId16"/>
    <p:sldId id="351" r:id="rId17"/>
    <p:sldId id="370" r:id="rId18"/>
    <p:sldId id="399" r:id="rId19"/>
    <p:sldId id="368" r:id="rId20"/>
    <p:sldId id="361" r:id="rId21"/>
    <p:sldId id="365" r:id="rId22"/>
    <p:sldId id="366" r:id="rId23"/>
    <p:sldId id="360" r:id="rId24"/>
    <p:sldId id="362" r:id="rId25"/>
    <p:sldId id="363" r:id="rId26"/>
    <p:sldId id="398" r:id="rId27"/>
    <p:sldId id="395" r:id="rId28"/>
    <p:sldId id="396" r:id="rId29"/>
    <p:sldId id="394" r:id="rId30"/>
    <p:sldId id="372" r:id="rId31"/>
    <p:sldId id="375" r:id="rId32"/>
    <p:sldId id="376" r:id="rId33"/>
    <p:sldId id="374" r:id="rId34"/>
    <p:sldId id="377" r:id="rId35"/>
    <p:sldId id="373" r:id="rId36"/>
    <p:sldId id="380" r:id="rId37"/>
    <p:sldId id="379" r:id="rId38"/>
    <p:sldId id="397" r:id="rId39"/>
    <p:sldId id="371" r:id="rId40"/>
    <p:sldId id="383" r:id="rId41"/>
    <p:sldId id="386" r:id="rId42"/>
    <p:sldId id="387" r:id="rId43"/>
    <p:sldId id="388" r:id="rId44"/>
    <p:sldId id="391" r:id="rId45"/>
    <p:sldId id="381" r:id="rId46"/>
    <p:sldId id="392" r:id="rId47"/>
    <p:sldId id="384" r:id="rId48"/>
    <p:sldId id="393" r:id="rId49"/>
    <p:sldId id="264" r:id="rId50"/>
    <p:sldId id="268" r:id="rId51"/>
    <p:sldId id="265" r:id="rId52"/>
    <p:sldId id="266" r:id="rId53"/>
    <p:sldId id="267" r:id="rId54"/>
    <p:sldId id="272" r:id="rId55"/>
    <p:sldId id="273" r:id="rId56"/>
    <p:sldId id="311" r:id="rId57"/>
    <p:sldId id="271" r:id="rId58"/>
    <p:sldId id="274" r:id="rId59"/>
    <p:sldId id="270" r:id="rId60"/>
    <p:sldId id="284" r:id="rId61"/>
    <p:sldId id="279" r:id="rId62"/>
    <p:sldId id="278" r:id="rId63"/>
    <p:sldId id="275" r:id="rId64"/>
    <p:sldId id="276" r:id="rId65"/>
    <p:sldId id="277" r:id="rId66"/>
    <p:sldId id="280" r:id="rId67"/>
    <p:sldId id="281" r:id="rId68"/>
    <p:sldId id="286" r:id="rId69"/>
    <p:sldId id="288" r:id="rId70"/>
    <p:sldId id="287" r:id="rId71"/>
    <p:sldId id="285" r:id="rId72"/>
    <p:sldId id="282" r:id="rId73"/>
    <p:sldId id="289" r:id="rId74"/>
    <p:sldId id="325" r:id="rId75"/>
    <p:sldId id="390" r:id="rId76"/>
    <p:sldId id="290" r:id="rId77"/>
    <p:sldId id="291" r:id="rId78"/>
    <p:sldId id="296" r:id="rId79"/>
    <p:sldId id="293" r:id="rId80"/>
    <p:sldId id="295" r:id="rId81"/>
    <p:sldId id="294" r:id="rId82"/>
    <p:sldId id="292" r:id="rId83"/>
    <p:sldId id="300" r:id="rId84"/>
    <p:sldId id="297" r:id="rId85"/>
    <p:sldId id="298" r:id="rId86"/>
    <p:sldId id="302" r:id="rId87"/>
    <p:sldId id="301" r:id="rId88"/>
    <p:sldId id="299" r:id="rId89"/>
    <p:sldId id="303" r:id="rId90"/>
    <p:sldId id="304" r:id="rId91"/>
    <p:sldId id="305" r:id="rId92"/>
    <p:sldId id="306" r:id="rId93"/>
    <p:sldId id="308" r:id="rId94"/>
    <p:sldId id="326" r:id="rId95"/>
    <p:sldId id="309" r:id="rId96"/>
    <p:sldId id="310" r:id="rId97"/>
    <p:sldId id="312" r:id="rId98"/>
    <p:sldId id="313" r:id="rId99"/>
    <p:sldId id="314" r:id="rId100"/>
    <p:sldId id="315" r:id="rId101"/>
    <p:sldId id="316" r:id="rId102"/>
    <p:sldId id="318" r:id="rId103"/>
    <p:sldId id="317" r:id="rId104"/>
    <p:sldId id="324" r:id="rId105"/>
    <p:sldId id="320" r:id="rId106"/>
    <p:sldId id="323" r:id="rId107"/>
    <p:sldId id="322" r:id="rId108"/>
    <p:sldId id="319" r:id="rId109"/>
    <p:sldId id="327" r:id="rId110"/>
    <p:sldId id="328" r:id="rId111"/>
    <p:sldId id="329" r:id="rId112"/>
    <p:sldId id="330" r:id="rId113"/>
    <p:sldId id="331" r:id="rId114"/>
    <p:sldId id="332" r:id="rId115"/>
    <p:sldId id="333" r:id="rId116"/>
    <p:sldId id="334" r:id="rId117"/>
    <p:sldId id="335" r:id="rId118"/>
    <p:sldId id="337" r:id="rId119"/>
    <p:sldId id="338" r:id="rId120"/>
    <p:sldId id="339" r:id="rId121"/>
    <p:sldId id="336" r:id="rId122"/>
    <p:sldId id="340" r:id="rId123"/>
    <p:sldId id="341" r:id="rId124"/>
    <p:sldId id="342" r:id="rId125"/>
    <p:sldId id="400" r:id="rId126"/>
    <p:sldId id="343" r:id="rId1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7F7F7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>
      <p:cViewPr varScale="1">
        <p:scale>
          <a:sx n="68" d="100"/>
          <a:sy n="68" d="100"/>
        </p:scale>
        <p:origin x="-6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A3E35C7-93B9-428A-9BF6-E52BAF841B78}" type="datetimeFigureOut">
              <a:rPr lang="sr-Latn-CS"/>
              <a:pPr>
                <a:defRPr/>
              </a:pPr>
              <a:t>21.2.2011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1B171F-E689-4225-961B-DC3F4B894FE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8E307-84A2-40A6-ACEF-142E51C671A9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hr-H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05B9F-176F-4030-BB2E-23428FD85ADF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hr-H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A45AF-E4F2-4544-9D19-A26C64E4DE67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8D775-DBD7-4E2B-83EE-070C49580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37C9B-F134-4E51-A6F7-1EA239D3978D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5BAC-49CA-43B2-AE80-14C75D3F6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1FEFF-6B71-475B-947C-92573172E3C8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4EBA4-82B2-4DB0-AB78-2051C37FC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ED7D9-295A-4D05-AF49-9C05663B95C9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7DF07-11C9-4B51-8BED-5A7017777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4D369-56E0-4497-A417-7795BB1233DD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3CD0D-FE95-4AC8-9E0E-8BE321CDF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CDB6-F758-4109-9036-3EDBA6504FE3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3E2F0-07C8-4C36-95C5-E7E36B6E7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57E7C-1092-4887-B610-9B8F85E0DF29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81AF-4F6A-4522-B332-97454879A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B8F48-D053-4252-8840-B8FC356824DC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1475B-1EF0-4BB1-8D60-7477C80E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AC0A6-1E9A-4395-A9DC-DACE56180A06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3315-8E63-499D-8831-1C8CC1F9E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FA17F-332F-4364-9340-A0CE508C27AD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70085-D2F5-4C89-AB20-136B02C56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414DB-1101-4599-9646-73851DCB8BD4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657F-E83B-4EB0-80B4-B3467AC0A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82C26A-F98C-4229-8D29-2F78A90BAEAB}" type="datetimeFigureOut">
              <a:rPr lang="en-US"/>
              <a:pPr>
                <a:defRPr/>
              </a:pPr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67C9E0-392E-499B-81A6-387C7E461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10" Type="http://schemas.openxmlformats.org/officeDocument/2006/relationships/image" Target="../media/image1.jpeg"/><Relationship Id="rId4" Type="http://schemas.openxmlformats.org/officeDocument/2006/relationships/image" Target="../media/image7.jpeg"/><Relationship Id="rId9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2.jpeg"/><Relationship Id="rId5" Type="http://schemas.openxmlformats.org/officeDocument/2006/relationships/image" Target="../media/image7.jpeg"/><Relationship Id="rId10" Type="http://schemas.openxmlformats.org/officeDocument/2006/relationships/image" Target="../media/image4.jpeg"/><Relationship Id="rId4" Type="http://schemas.openxmlformats.org/officeDocument/2006/relationships/image" Target="../media/image9.jpeg"/><Relationship Id="rId9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1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1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1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2.jpeg"/><Relationship Id="rId1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1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2.jpeg"/><Relationship Id="rId1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4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5.jpeg"/><Relationship Id="rId5" Type="http://schemas.openxmlformats.org/officeDocument/2006/relationships/image" Target="../media/image8.jpeg"/><Relationship Id="rId15" Type="http://schemas.openxmlformats.org/officeDocument/2006/relationships/image" Target="../media/image1.jpeg"/><Relationship Id="rId10" Type="http://schemas.openxmlformats.org/officeDocument/2006/relationships/image" Target="../media/image11.jpeg"/><Relationship Id="rId4" Type="http://schemas.openxmlformats.org/officeDocument/2006/relationships/image" Target="../media/image3.jpeg"/><Relationship Id="rId9" Type="http://schemas.openxmlformats.org/officeDocument/2006/relationships/image" Target="../media/image10.jpeg"/><Relationship Id="rId1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4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12" Type="http://schemas.openxmlformats.org/officeDocument/2006/relationships/image" Target="../media/image6.jpe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5.jpeg"/><Relationship Id="rId5" Type="http://schemas.openxmlformats.org/officeDocument/2006/relationships/image" Target="../media/image8.jpeg"/><Relationship Id="rId15" Type="http://schemas.openxmlformats.org/officeDocument/2006/relationships/image" Target="../media/image1.jpeg"/><Relationship Id="rId10" Type="http://schemas.openxmlformats.org/officeDocument/2006/relationships/image" Target="../media/image11.jpeg"/><Relationship Id="rId4" Type="http://schemas.openxmlformats.org/officeDocument/2006/relationships/image" Target="../media/image3.jpeg"/><Relationship Id="rId9" Type="http://schemas.openxmlformats.org/officeDocument/2006/relationships/image" Target="../media/image10.jpeg"/><Relationship Id="rId1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124200"/>
            <a:ext cx="883920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dirty="0">
                <a:latin typeface="Aaa"/>
              </a:rPr>
              <a:t>STIVANSKA</a:t>
            </a:r>
            <a:r>
              <a:rPr lang="hr-HR" sz="1600" b="1" dirty="0">
                <a:latin typeface="Aaa"/>
              </a:rPr>
              <a:t> KUĆA </a:t>
            </a:r>
            <a:r>
              <a:rPr lang="hr-H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aa"/>
              </a:rPr>
              <a:t>(za 21.stoljeće)</a:t>
            </a:r>
            <a:endParaRPr lang="en-US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52400" y="4953000"/>
            <a:ext cx="88392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r-HR" sz="1000">
                <a:latin typeface="Calibri" pitchFamily="34" charset="0"/>
              </a:rPr>
              <a:t>SUTIVAN O. BRAČ</a:t>
            </a:r>
          </a:p>
          <a:p>
            <a:pPr algn="r"/>
            <a:r>
              <a:rPr lang="hr-HR" sz="1000">
                <a:latin typeface="Calibri" pitchFamily="34" charset="0"/>
              </a:rPr>
              <a:t>STIVANSKA KUĆA (za 21.stoljeće)  </a:t>
            </a:r>
          </a:p>
          <a:p>
            <a:pPr algn="r"/>
            <a:endParaRPr lang="hr-HR" sz="1000">
              <a:latin typeface="Calibri" pitchFamily="34" charset="0"/>
            </a:endParaRPr>
          </a:p>
          <a:p>
            <a:pPr algn="r"/>
            <a:r>
              <a:rPr lang="hr-HR" sz="1000">
                <a:latin typeface="Calibri" pitchFamily="34" charset="0"/>
              </a:rPr>
              <a:t>GRAĐEVINSKO - ARHITEKTONSKI FAKULTET, SPLIT</a:t>
            </a:r>
          </a:p>
          <a:p>
            <a:pPr algn="r"/>
            <a:r>
              <a:rPr lang="hr-HR" sz="1000">
                <a:latin typeface="Calibri" pitchFamily="34" charset="0"/>
              </a:rPr>
              <a:t>DIPLOMSKI RAD 2010./2011.</a:t>
            </a:r>
          </a:p>
          <a:p>
            <a:pPr algn="r"/>
            <a:endParaRPr lang="hr-HR" sz="1000">
              <a:latin typeface="Calibri" pitchFamily="34" charset="0"/>
            </a:endParaRPr>
          </a:p>
          <a:p>
            <a:pPr algn="r"/>
            <a:r>
              <a:rPr lang="hr-HR" sz="1000">
                <a:latin typeface="Calibri" pitchFamily="34" charset="0"/>
              </a:rPr>
              <a:t>STUDENT: </a:t>
            </a:r>
            <a:r>
              <a:rPr lang="hr-HR" sz="1000" b="1">
                <a:latin typeface="Calibri" pitchFamily="34" charset="0"/>
              </a:rPr>
              <a:t>BERISLAV LUKŠIĆ</a:t>
            </a:r>
          </a:p>
          <a:p>
            <a:pPr algn="r"/>
            <a:r>
              <a:rPr lang="hr-HR" sz="1000">
                <a:latin typeface="Calibri" pitchFamily="34" charset="0"/>
              </a:rPr>
              <a:t>MENTOR:  doc. </a:t>
            </a:r>
            <a:r>
              <a:rPr lang="hr-HR" sz="1000" b="1">
                <a:latin typeface="Calibri" pitchFamily="34" charset="0"/>
              </a:rPr>
              <a:t>NIKOLA POPIĆ</a:t>
            </a:r>
            <a:r>
              <a:rPr lang="hr-HR" sz="1000">
                <a:latin typeface="Calibri" pitchFamily="34" charset="0"/>
              </a:rPr>
              <a:t>, dipl.ing.arh.</a:t>
            </a:r>
          </a:p>
          <a:p>
            <a:pPr algn="r"/>
            <a:r>
              <a:rPr lang="hr-HR" sz="1000">
                <a:latin typeface="Calibri" pitchFamily="34" charset="0"/>
              </a:rPr>
              <a:t>KOMENTOR: prof. emeritus dr.sc. </a:t>
            </a:r>
            <a:r>
              <a:rPr lang="hr-HR" sz="1000" b="1">
                <a:latin typeface="Calibri" pitchFamily="34" charset="0"/>
              </a:rPr>
              <a:t>IVO ŠIMUNOVIĆ</a:t>
            </a:r>
          </a:p>
          <a:p>
            <a:pPr algn="r"/>
            <a:endParaRPr lang="hr-HR" sz="1000">
              <a:latin typeface="Calibri" pitchFamily="34" charset="0"/>
            </a:endParaRPr>
          </a:p>
          <a:p>
            <a:pPr algn="r"/>
            <a:r>
              <a:rPr lang="hr-HR" sz="1000">
                <a:latin typeface="Calibri" pitchFamily="34" charset="0"/>
              </a:rPr>
              <a:t>sječanj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D:\diplomski rad 2011\AS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D:\diplomski rad 2011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D:\diplomski rad 2011\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2" descr="D:\diplomski rad 2011\KJ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3" descr="D:\diplomski rad 2011\Q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4" descr="D:\diplomski rad 2011\RER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5" descr="D:\diplomski rad 2011\ZUIU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5" name="Rectangle 14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32782" name="Picture 11" descr="D:\diplomski rad 2011\IU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17090" name="Picture 5" descr="C:\Users\Bere\Desktop\PRE(stivanska kuca)\tkc.jpg"/>
          <p:cNvPicPr>
            <a:picLocks noChangeAspect="1" noChangeArrowheads="1"/>
          </p:cNvPicPr>
          <p:nvPr/>
        </p:nvPicPr>
        <p:blipFill>
          <a:blip r:embed="rId3"/>
          <a:srcRect b="13333"/>
          <a:stretch>
            <a:fillRect/>
          </a:stretch>
        </p:blipFill>
        <p:spPr bwMode="auto">
          <a:xfrm>
            <a:off x="-685800" y="0"/>
            <a:ext cx="1018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5" descr="C:\Users\Bere\Desktop\PRE(stivanska kuca)\tkc.jpg"/>
          <p:cNvPicPr>
            <a:picLocks noChangeAspect="1" noChangeArrowheads="1"/>
          </p:cNvPicPr>
          <p:nvPr/>
        </p:nvPicPr>
        <p:blipFill>
          <a:blip r:embed="rId3"/>
          <a:srcRect l="23190" t="85556" r="12471"/>
          <a:stretch>
            <a:fillRect/>
          </a:stretch>
        </p:blipFill>
        <p:spPr bwMode="auto">
          <a:xfrm>
            <a:off x="-76200" y="5715000"/>
            <a:ext cx="655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81000" y="2071688"/>
            <a:ext cx="2409825" cy="4405312"/>
          </a:xfrm>
          <a:custGeom>
            <a:avLst/>
            <a:gdLst>
              <a:gd name="connsiteX0" fmla="*/ 1959428 w 2409371"/>
              <a:gd name="connsiteY0" fmla="*/ 4023237 h 4405924"/>
              <a:gd name="connsiteX1" fmla="*/ 2409371 w 2409371"/>
              <a:gd name="connsiteY1" fmla="*/ 3820037 h 4405924"/>
              <a:gd name="connsiteX2" fmla="*/ 1306286 w 2409371"/>
              <a:gd name="connsiteY2" fmla="*/ 1991237 h 4405924"/>
              <a:gd name="connsiteX3" fmla="*/ 232228 w 2409371"/>
              <a:gd name="connsiteY3" fmla="*/ 597865 h 4405924"/>
              <a:gd name="connsiteX4" fmla="*/ 653143 w 2409371"/>
              <a:gd name="connsiteY4" fmla="*/ 1047808 h 4405924"/>
              <a:gd name="connsiteX5" fmla="*/ 1524000 w 2409371"/>
              <a:gd name="connsiteY5" fmla="*/ 351122 h 4405924"/>
              <a:gd name="connsiteX6" fmla="*/ 0 w 2409371"/>
              <a:gd name="connsiteY6" fmla="*/ 510780 h 4405924"/>
              <a:gd name="connsiteX7" fmla="*/ 362857 w 2409371"/>
              <a:gd name="connsiteY7" fmla="*/ 4386094 h 4405924"/>
              <a:gd name="connsiteX8" fmla="*/ 420914 w 2409371"/>
              <a:gd name="connsiteY8" fmla="*/ 4371580 h 4405924"/>
              <a:gd name="connsiteX9" fmla="*/ 928914 w 2409371"/>
              <a:gd name="connsiteY9" fmla="*/ 4371580 h 4405924"/>
              <a:gd name="connsiteX10" fmla="*/ 1988457 w 2409371"/>
              <a:gd name="connsiteY10" fmla="*/ 3979694 h 4405924"/>
              <a:gd name="connsiteX11" fmla="*/ 1988457 w 2409371"/>
              <a:gd name="connsiteY11" fmla="*/ 3979694 h 440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09371" h="4405924">
                <a:moveTo>
                  <a:pt x="1959428" y="4023237"/>
                </a:moveTo>
                <a:lnTo>
                  <a:pt x="2409371" y="3820037"/>
                </a:lnTo>
                <a:lnTo>
                  <a:pt x="1306286" y="1991237"/>
                </a:lnTo>
                <a:lnTo>
                  <a:pt x="232228" y="597865"/>
                </a:lnTo>
                <a:lnTo>
                  <a:pt x="653143" y="1047808"/>
                </a:lnTo>
                <a:lnTo>
                  <a:pt x="1524000" y="351122"/>
                </a:lnTo>
                <a:cubicBezTo>
                  <a:pt x="1015521" y="399549"/>
                  <a:pt x="0" y="0"/>
                  <a:pt x="0" y="510780"/>
                </a:cubicBezTo>
                <a:cubicBezTo>
                  <a:pt x="120952" y="1802551"/>
                  <a:pt x="222242" y="3096315"/>
                  <a:pt x="362857" y="4386094"/>
                </a:cubicBezTo>
                <a:cubicBezTo>
                  <a:pt x="365019" y="4405924"/>
                  <a:pt x="400973" y="4372091"/>
                  <a:pt x="420914" y="4371580"/>
                </a:cubicBezTo>
                <a:cubicBezTo>
                  <a:pt x="590192" y="4367240"/>
                  <a:pt x="759581" y="4371580"/>
                  <a:pt x="928914" y="4371580"/>
                </a:cubicBezTo>
                <a:lnTo>
                  <a:pt x="1988457" y="3979694"/>
                </a:lnTo>
                <a:lnTo>
                  <a:pt x="1988457" y="397969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4" name="Freeform 3"/>
          <p:cNvSpPr/>
          <p:nvPr/>
        </p:nvSpPr>
        <p:spPr>
          <a:xfrm>
            <a:off x="5359400" y="3659188"/>
            <a:ext cx="2878138" cy="2684462"/>
          </a:xfrm>
          <a:custGeom>
            <a:avLst/>
            <a:gdLst>
              <a:gd name="connsiteX0" fmla="*/ 0 w 2878427"/>
              <a:gd name="connsiteY0" fmla="*/ 2347736 h 2684163"/>
              <a:gd name="connsiteX1" fmla="*/ 130628 w 2878427"/>
              <a:gd name="connsiteY1" fmla="*/ 2275165 h 2684163"/>
              <a:gd name="connsiteX2" fmla="*/ 217714 w 2878427"/>
              <a:gd name="connsiteY2" fmla="*/ 2246136 h 2684163"/>
              <a:gd name="connsiteX3" fmla="*/ 362857 w 2878427"/>
              <a:gd name="connsiteY3" fmla="*/ 2159050 h 2684163"/>
              <a:gd name="connsiteX4" fmla="*/ 493486 w 2878427"/>
              <a:gd name="connsiteY4" fmla="*/ 2115507 h 2684163"/>
              <a:gd name="connsiteX5" fmla="*/ 580571 w 2878427"/>
              <a:gd name="connsiteY5" fmla="*/ 2071965 h 2684163"/>
              <a:gd name="connsiteX6" fmla="*/ 2452914 w 2878427"/>
              <a:gd name="connsiteY6" fmla="*/ 286707 h 2684163"/>
              <a:gd name="connsiteX7" fmla="*/ 2859314 w 2878427"/>
              <a:gd name="connsiteY7" fmla="*/ 170593 h 2684163"/>
              <a:gd name="connsiteX8" fmla="*/ 2873828 w 2878427"/>
              <a:gd name="connsiteY8" fmla="*/ 243165 h 2684163"/>
              <a:gd name="connsiteX9" fmla="*/ 2859314 w 2878427"/>
              <a:gd name="connsiteY9" fmla="*/ 2608993 h 2684163"/>
              <a:gd name="connsiteX10" fmla="*/ 2815771 w 2878427"/>
              <a:gd name="connsiteY10" fmla="*/ 2638022 h 2684163"/>
              <a:gd name="connsiteX11" fmla="*/ 2641600 w 2878427"/>
              <a:gd name="connsiteY11" fmla="*/ 2667050 h 2684163"/>
              <a:gd name="connsiteX12" fmla="*/ 2351314 w 2878427"/>
              <a:gd name="connsiteY12" fmla="*/ 2681565 h 2684163"/>
              <a:gd name="connsiteX13" fmla="*/ 0 w 2878427"/>
              <a:gd name="connsiteY13" fmla="*/ 2347736 h 268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78427" h="2684163">
                <a:moveTo>
                  <a:pt x="0" y="2347736"/>
                </a:moveTo>
                <a:cubicBezTo>
                  <a:pt x="52150" y="2312969"/>
                  <a:pt x="62167" y="2303690"/>
                  <a:pt x="130628" y="2275165"/>
                </a:cubicBezTo>
                <a:cubicBezTo>
                  <a:pt x="158873" y="2263396"/>
                  <a:pt x="190346" y="2259820"/>
                  <a:pt x="217714" y="2246136"/>
                </a:cubicBezTo>
                <a:cubicBezTo>
                  <a:pt x="268179" y="2220903"/>
                  <a:pt x="311867" y="2183203"/>
                  <a:pt x="362857" y="2159050"/>
                </a:cubicBezTo>
                <a:cubicBezTo>
                  <a:pt x="404337" y="2139402"/>
                  <a:pt x="450870" y="2132553"/>
                  <a:pt x="493486" y="2115507"/>
                </a:cubicBezTo>
                <a:cubicBezTo>
                  <a:pt x="523619" y="2103454"/>
                  <a:pt x="580571" y="2071965"/>
                  <a:pt x="580571" y="2071965"/>
                </a:cubicBezTo>
                <a:lnTo>
                  <a:pt x="2452914" y="286707"/>
                </a:lnTo>
                <a:cubicBezTo>
                  <a:pt x="2598292" y="225201"/>
                  <a:pt x="2786204" y="0"/>
                  <a:pt x="2859314" y="170593"/>
                </a:cubicBezTo>
                <a:cubicBezTo>
                  <a:pt x="2875001" y="207198"/>
                  <a:pt x="2873828" y="215044"/>
                  <a:pt x="2873828" y="243165"/>
                </a:cubicBezTo>
                <a:cubicBezTo>
                  <a:pt x="2868990" y="1031774"/>
                  <a:pt x="2878427" y="1820600"/>
                  <a:pt x="2859314" y="2608993"/>
                </a:cubicBezTo>
                <a:cubicBezTo>
                  <a:pt x="2858891" y="2626432"/>
                  <a:pt x="2832104" y="2631897"/>
                  <a:pt x="2815771" y="2638022"/>
                </a:cubicBezTo>
                <a:cubicBezTo>
                  <a:pt x="2791346" y="2647182"/>
                  <a:pt x="2654335" y="2665777"/>
                  <a:pt x="2641600" y="2667050"/>
                </a:cubicBezTo>
                <a:cubicBezTo>
                  <a:pt x="2470477" y="2684163"/>
                  <a:pt x="2488438" y="2681565"/>
                  <a:pt x="2351314" y="2681565"/>
                </a:cubicBezTo>
                <a:lnTo>
                  <a:pt x="0" y="23477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19140" name="Picture 3" descr="C:\Users\Bere\Desktop\PRE(stivanska kuca)\l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D:\diplomski rad 2011\introvertirana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2738"/>
            <a:ext cx="9144000" cy="654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2" descr="D:\diplomski rad 2011\introvertiran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2" descr="D:\diplomski rad 2011\introvertirana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2" descr="D:\diplomski rad 2011\introvertirana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D:\diplomski rad 2011\introvertirana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D:\diplomski rad 2011\introveertirana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D:\diplomski rad 2011\introvertirana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91440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3" name="Freeform 7"/>
          <p:cNvSpPr>
            <a:spLocks/>
          </p:cNvSpPr>
          <p:nvPr/>
        </p:nvSpPr>
        <p:spPr bwMode="auto">
          <a:xfrm>
            <a:off x="6096000" y="3733800"/>
            <a:ext cx="231775" cy="239713"/>
          </a:xfrm>
          <a:custGeom>
            <a:avLst/>
            <a:gdLst>
              <a:gd name="T0" fmla="*/ 88793 w 355"/>
              <a:gd name="T1" fmla="*/ 31727 h 340"/>
              <a:gd name="T2" fmla="*/ 58760 w 355"/>
              <a:gd name="T3" fmla="*/ 31727 h 340"/>
              <a:gd name="T4" fmla="*/ 0 w 355"/>
              <a:gd name="T5" fmla="*/ 95885 h 340"/>
              <a:gd name="T6" fmla="*/ 58760 w 355"/>
              <a:gd name="T7" fmla="*/ 223497 h 340"/>
              <a:gd name="T8" fmla="*/ 206965 w 355"/>
              <a:gd name="T9" fmla="*/ 191770 h 340"/>
              <a:gd name="T10" fmla="*/ 206965 w 355"/>
              <a:gd name="T11" fmla="*/ 95885 h 340"/>
              <a:gd name="T12" fmla="*/ 58760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4" name="Rectangle 3"/>
          <p:cNvSpPr/>
          <p:nvPr/>
        </p:nvSpPr>
        <p:spPr>
          <a:xfrm>
            <a:off x="54864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03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35525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35526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35527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" name="Rectangle 7"/>
          <p:cNvSpPr/>
          <p:nvPr/>
        </p:nvSpPr>
        <p:spPr>
          <a:xfrm>
            <a:off x="-3810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D:\diplomski rad 2011\AS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D:\diplomski rad 2011\4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76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D:\diplomski rad 2011\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D:\diplomski rad 2011\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1" descr="D:\diplomski rad 2011\IU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2" descr="D:\diplomski rad 2011\KJ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3" descr="D:\diplomski rad 2011\Q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4" descr="D:\diplomski rad 2011\RERT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5" descr="D:\diplomski rad 2011\ZUIU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1" name="Freeform 7"/>
          <p:cNvSpPr>
            <a:spLocks/>
          </p:cNvSpPr>
          <p:nvPr/>
        </p:nvSpPr>
        <p:spPr bwMode="auto">
          <a:xfrm>
            <a:off x="6096000" y="3733800"/>
            <a:ext cx="231775" cy="239713"/>
          </a:xfrm>
          <a:custGeom>
            <a:avLst/>
            <a:gdLst>
              <a:gd name="T0" fmla="*/ 88793 w 355"/>
              <a:gd name="T1" fmla="*/ 31727 h 340"/>
              <a:gd name="T2" fmla="*/ 58760 w 355"/>
              <a:gd name="T3" fmla="*/ 31727 h 340"/>
              <a:gd name="T4" fmla="*/ 0 w 355"/>
              <a:gd name="T5" fmla="*/ 95885 h 340"/>
              <a:gd name="T6" fmla="*/ 58760 w 355"/>
              <a:gd name="T7" fmla="*/ 223497 h 340"/>
              <a:gd name="T8" fmla="*/ 206965 w 355"/>
              <a:gd name="T9" fmla="*/ 191770 h 340"/>
              <a:gd name="T10" fmla="*/ 206965 w 355"/>
              <a:gd name="T11" fmla="*/ 95885 h 340"/>
              <a:gd name="T12" fmla="*/ 58760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9" name="Rectangle 8"/>
          <p:cNvSpPr/>
          <p:nvPr/>
        </p:nvSpPr>
        <p:spPr>
          <a:xfrm>
            <a:off x="54864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03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37573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37574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37575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6" name="Rectangle 15"/>
          <p:cNvSpPr/>
          <p:nvPr/>
        </p:nvSpPr>
        <p:spPr>
          <a:xfrm>
            <a:off x="-3810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37578" name="Freeform 9"/>
          <p:cNvSpPr>
            <a:spLocks/>
          </p:cNvSpPr>
          <p:nvPr/>
        </p:nvSpPr>
        <p:spPr bwMode="auto">
          <a:xfrm>
            <a:off x="7620000" y="4033838"/>
            <a:ext cx="233363" cy="215900"/>
          </a:xfrm>
          <a:custGeom>
            <a:avLst/>
            <a:gdLst>
              <a:gd name="T0" fmla="*/ 91909 w 325"/>
              <a:gd name="T1" fmla="*/ 0 h 302"/>
              <a:gd name="T2" fmla="*/ 27286 w 325"/>
              <a:gd name="T3" fmla="*/ 65056 h 302"/>
              <a:gd name="T4" fmla="*/ 27286 w 325"/>
              <a:gd name="T5" fmla="*/ 194453 h 302"/>
              <a:gd name="T6" fmla="*/ 190281 w 325"/>
              <a:gd name="T7" fmla="*/ 194453 h 302"/>
              <a:gd name="T8" fmla="*/ 222592 w 325"/>
              <a:gd name="T9" fmla="*/ 65056 h 302"/>
              <a:gd name="T10" fmla="*/ 124939 w 325"/>
              <a:gd name="T11" fmla="*/ 32171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" name="Rectangle 10"/>
          <p:cNvSpPr/>
          <p:nvPr/>
        </p:nvSpPr>
        <p:spPr>
          <a:xfrm>
            <a:off x="70104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3" descr="C:\Users\Bere\Desktop\PRE(stivanska kuca)\4e.jpg"/>
          <p:cNvPicPr>
            <a:picLocks noChangeAspect="1" noChangeArrowheads="1"/>
          </p:cNvPicPr>
          <p:nvPr/>
        </p:nvPicPr>
        <p:blipFill>
          <a:blip r:embed="rId3"/>
          <a:srcRect l="17413" t="1724" r="17580" b="3448"/>
          <a:stretch>
            <a:fillRect/>
          </a:stretch>
        </p:blipFill>
        <p:spPr bwMode="auto">
          <a:xfrm>
            <a:off x="152400" y="457200"/>
            <a:ext cx="5741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39619" name="Picture 4" descr="D:\diplomski rad 2011\IMG_84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6575" y="152400"/>
            <a:ext cx="327342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0" name="Picture 7" descr="C:\Users\Bere\Desktop\-\skice za diplomski\aa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6172200" y="4648200"/>
            <a:ext cx="289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3" descr="C:\Users\Bere\Desktop\PRE(stivanska kuca)\4e.jpg"/>
          <p:cNvPicPr>
            <a:picLocks noChangeAspect="1" noChangeArrowheads="1"/>
          </p:cNvPicPr>
          <p:nvPr/>
        </p:nvPicPr>
        <p:blipFill>
          <a:blip r:embed="rId3"/>
          <a:srcRect l="17413" t="1724" r="17580" b="3448"/>
          <a:stretch>
            <a:fillRect/>
          </a:stretch>
        </p:blipFill>
        <p:spPr bwMode="auto">
          <a:xfrm>
            <a:off x="152400" y="457200"/>
            <a:ext cx="5741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66" name="Picture 6" descr="D:\diplomski rad 2011\pogled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371600"/>
            <a:ext cx="365760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41668" name="Picture 5" descr="D:\diplomski rad 2011\pogled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6088" y="165100"/>
            <a:ext cx="31242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8229600" y="1327150"/>
            <a:ext cx="881063" cy="654050"/>
          </a:xfrm>
          <a:custGeom>
            <a:avLst/>
            <a:gdLst>
              <a:gd name="connsiteX0" fmla="*/ 816429 w 881734"/>
              <a:gd name="connsiteY0" fmla="*/ 0 h 653294"/>
              <a:gd name="connsiteX1" fmla="*/ 0 w 881734"/>
              <a:gd name="connsiteY1" fmla="*/ 76200 h 653294"/>
              <a:gd name="connsiteX2" fmla="*/ 32658 w 881734"/>
              <a:gd name="connsiteY2" fmla="*/ 283028 h 653294"/>
              <a:gd name="connsiteX3" fmla="*/ 250372 w 881734"/>
              <a:gd name="connsiteY3" fmla="*/ 272143 h 653294"/>
              <a:gd name="connsiteX4" fmla="*/ 348343 w 881734"/>
              <a:gd name="connsiteY4" fmla="*/ 500743 h 653294"/>
              <a:gd name="connsiteX5" fmla="*/ 870858 w 881734"/>
              <a:gd name="connsiteY5" fmla="*/ 446314 h 653294"/>
              <a:gd name="connsiteX6" fmla="*/ 816429 w 881734"/>
              <a:gd name="connsiteY6" fmla="*/ 0 h 65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1734" h="653294">
                <a:moveTo>
                  <a:pt x="816429" y="0"/>
                </a:moveTo>
                <a:lnTo>
                  <a:pt x="0" y="76200"/>
                </a:lnTo>
                <a:lnTo>
                  <a:pt x="32658" y="283028"/>
                </a:lnTo>
                <a:lnTo>
                  <a:pt x="250372" y="272143"/>
                </a:lnTo>
                <a:cubicBezTo>
                  <a:pt x="338750" y="504134"/>
                  <a:pt x="255916" y="500743"/>
                  <a:pt x="348343" y="500743"/>
                </a:cubicBezTo>
                <a:cubicBezTo>
                  <a:pt x="881734" y="478518"/>
                  <a:pt x="870858" y="653294"/>
                  <a:pt x="870858" y="446314"/>
                </a:cubicBezTo>
                <a:lnTo>
                  <a:pt x="81642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1" name="Freeform 10"/>
          <p:cNvSpPr/>
          <p:nvPr/>
        </p:nvSpPr>
        <p:spPr>
          <a:xfrm>
            <a:off x="8262938" y="2514600"/>
            <a:ext cx="881062" cy="882650"/>
          </a:xfrm>
          <a:custGeom>
            <a:avLst/>
            <a:gdLst>
              <a:gd name="connsiteX0" fmla="*/ 816429 w 881734"/>
              <a:gd name="connsiteY0" fmla="*/ 0 h 653294"/>
              <a:gd name="connsiteX1" fmla="*/ 0 w 881734"/>
              <a:gd name="connsiteY1" fmla="*/ 76200 h 653294"/>
              <a:gd name="connsiteX2" fmla="*/ 32658 w 881734"/>
              <a:gd name="connsiteY2" fmla="*/ 283028 h 653294"/>
              <a:gd name="connsiteX3" fmla="*/ 250372 w 881734"/>
              <a:gd name="connsiteY3" fmla="*/ 272143 h 653294"/>
              <a:gd name="connsiteX4" fmla="*/ 348343 w 881734"/>
              <a:gd name="connsiteY4" fmla="*/ 500743 h 653294"/>
              <a:gd name="connsiteX5" fmla="*/ 870858 w 881734"/>
              <a:gd name="connsiteY5" fmla="*/ 446314 h 653294"/>
              <a:gd name="connsiteX6" fmla="*/ 816429 w 881734"/>
              <a:gd name="connsiteY6" fmla="*/ 0 h 65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1734" h="653294">
                <a:moveTo>
                  <a:pt x="816429" y="0"/>
                </a:moveTo>
                <a:lnTo>
                  <a:pt x="0" y="76200"/>
                </a:lnTo>
                <a:lnTo>
                  <a:pt x="32658" y="283028"/>
                </a:lnTo>
                <a:lnTo>
                  <a:pt x="250372" y="272143"/>
                </a:lnTo>
                <a:cubicBezTo>
                  <a:pt x="338750" y="504134"/>
                  <a:pt x="255916" y="500743"/>
                  <a:pt x="348343" y="500743"/>
                </a:cubicBezTo>
                <a:cubicBezTo>
                  <a:pt x="881734" y="478518"/>
                  <a:pt x="870858" y="653294"/>
                  <a:pt x="870858" y="446314"/>
                </a:cubicBezTo>
                <a:lnTo>
                  <a:pt x="81642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2" name="Freeform 11"/>
          <p:cNvSpPr/>
          <p:nvPr/>
        </p:nvSpPr>
        <p:spPr>
          <a:xfrm>
            <a:off x="8077200" y="1828800"/>
            <a:ext cx="881063" cy="882650"/>
          </a:xfrm>
          <a:custGeom>
            <a:avLst/>
            <a:gdLst>
              <a:gd name="connsiteX0" fmla="*/ 816429 w 881734"/>
              <a:gd name="connsiteY0" fmla="*/ 0 h 653294"/>
              <a:gd name="connsiteX1" fmla="*/ 0 w 881734"/>
              <a:gd name="connsiteY1" fmla="*/ 76200 h 653294"/>
              <a:gd name="connsiteX2" fmla="*/ 32658 w 881734"/>
              <a:gd name="connsiteY2" fmla="*/ 283028 h 653294"/>
              <a:gd name="connsiteX3" fmla="*/ 250372 w 881734"/>
              <a:gd name="connsiteY3" fmla="*/ 272143 h 653294"/>
              <a:gd name="connsiteX4" fmla="*/ 348343 w 881734"/>
              <a:gd name="connsiteY4" fmla="*/ 500743 h 653294"/>
              <a:gd name="connsiteX5" fmla="*/ 870858 w 881734"/>
              <a:gd name="connsiteY5" fmla="*/ 446314 h 653294"/>
              <a:gd name="connsiteX6" fmla="*/ 816429 w 881734"/>
              <a:gd name="connsiteY6" fmla="*/ 0 h 65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1734" h="653294">
                <a:moveTo>
                  <a:pt x="816429" y="0"/>
                </a:moveTo>
                <a:lnTo>
                  <a:pt x="0" y="76200"/>
                </a:lnTo>
                <a:lnTo>
                  <a:pt x="32658" y="283028"/>
                </a:lnTo>
                <a:lnTo>
                  <a:pt x="250372" y="272143"/>
                </a:lnTo>
                <a:cubicBezTo>
                  <a:pt x="338750" y="504134"/>
                  <a:pt x="255916" y="500743"/>
                  <a:pt x="348343" y="500743"/>
                </a:cubicBezTo>
                <a:cubicBezTo>
                  <a:pt x="881734" y="478518"/>
                  <a:pt x="870858" y="653294"/>
                  <a:pt x="870858" y="446314"/>
                </a:cubicBezTo>
                <a:lnTo>
                  <a:pt x="81642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241672" name="Picture 7" descr="C:\Users\Bere\Desktop\-\skice za diplomski\aa.jpg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6172200" y="4648200"/>
            <a:ext cx="289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2" descr="C:\Users\Bere\Desktop\PRE(stivanska kuca)\diplomski rad ll-Mod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1143000"/>
            <a:ext cx="6705600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4" name="Picture 7" descr="C:\Users\Bere\Desktop\-\skice za diplomski\aa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6172200" y="4648200"/>
            <a:ext cx="289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flipV="1">
            <a:off x="6096000" y="5486400"/>
            <a:ext cx="2667000" cy="304800"/>
          </a:xfrm>
          <a:prstGeom prst="rect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7" descr="C:\Users\Bere\Desktop\-\skice za diplomski\aa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6172200" y="4648200"/>
            <a:ext cx="289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2" name="Picture 5" descr="C:\Users\Bere\Desktop\PRE(stivanska kuca)\e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-1143000"/>
            <a:ext cx="6705600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flipV="1">
            <a:off x="6096000" y="5105400"/>
            <a:ext cx="2667000" cy="304800"/>
          </a:xfrm>
          <a:prstGeom prst="rect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 descr="C:\Users\Bere\Desktop\PRE(stivanska kuca)\gnmc.jpg"/>
          <p:cNvPicPr>
            <a:picLocks noChangeAspect="1" noChangeArrowheads="1"/>
          </p:cNvPicPr>
          <p:nvPr/>
        </p:nvPicPr>
        <p:blipFill>
          <a:blip r:embed="rId3"/>
          <a:srcRect b="50000"/>
          <a:stretch>
            <a:fillRect/>
          </a:stretch>
        </p:blipFill>
        <p:spPr bwMode="auto">
          <a:xfrm>
            <a:off x="-60325" y="381000"/>
            <a:ext cx="92805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2" descr="C:\Users\Bere\Desktop\PRE(stivanska kuca)\gnm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325" y="381000"/>
            <a:ext cx="92805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2" descr="C:\Users\Bere\Desktop\PRE(stivanska kuca)\fg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54864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51907" name="Picture 3" descr="C:\Users\Bere\Desktop\PRE(stivanska kuca)\fp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066800"/>
            <a:ext cx="472440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8" name="Picture 3" descr="C:\Users\Bere\Desktop\PRE(stivanska kuca)\fp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4238" y="2971800"/>
            <a:ext cx="49069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D:\diplomski rad 2011\pogled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D:\diplomski rad 2011\pogled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78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D:\diplomski rad 2011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D:\diplomski rad 2011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1" descr="D:\diplomski rad 2011\I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2" descr="D:\diplomski rad 2011\KJ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3" descr="D:\diplomski rad 2011\Q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4" descr="D:\diplomski rad 2011\RER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5" descr="D:\diplomski rad 2011\ZUIU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5" descr="D:\diplomski rad 2011\ASA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77000" y="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2" descr="D:\diplomski rad 2011\4r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" y="76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9" descr="D:\diplomski rad 2011\GH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1785938"/>
            <a:ext cx="14493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2" descr="D:\diplomski rad 2011\pogled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D:\diplomski rad 2011\pogled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D:\diplomski rad 2011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7" name="Picture 3" descr="D:\diplomski rad 2011\11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52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64195" name="Picture 2" descr="D:\diplomski rad 2011\12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620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D:\diplomski rad 2011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4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D:\diplomski rad 2011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4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14800" y="5029200"/>
            <a:ext cx="5029200" cy="22860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700" dirty="0">
                <a:solidFill>
                  <a:schemeClr val="bg1"/>
                </a:solidFill>
                <a:latin typeface="+mn-lt"/>
              </a:rPr>
              <a:t>Iz svega iznesenog smatram da bi primjenom predloženog, potakli arhitekte, građevinare, konzervatore, tehničare i naposljetku samostalne majstore i korisnike na promišljanje o boljim uvjetima korištenog i viđenog prostora te bi takve vrijednosti pretočili u suvremenost Dalmacije i ostali dosljedni kontekstualnosti života i prirode. Nije potrebno, a i nije moguće da svaka kuća bude arhitektonski oblikovana do detalja, već da je čine funkcionalno ugodni prostori, te da se igrom svjetla i sjene, punog i praznog dobiju prostori za koje možemo reći da su primjereni današnjem čovjeku, a hoće li kuća imati ravni krov ili staklo otporno na metke je stvar pojedinca i njegove želje za posebnošću same kuće. Uostalom, i Louis Kahn je rekao da je </a:t>
            </a:r>
            <a:r>
              <a:rPr lang="hr-HR" sz="1700" i="1" dirty="0">
                <a:solidFill>
                  <a:schemeClr val="bg1"/>
                </a:solidFill>
                <a:latin typeface="+mn-lt"/>
              </a:rPr>
              <a:t>arhitektura niz prostora u kojima je dobro živjeti. </a:t>
            </a:r>
            <a:endParaRPr lang="hr-HR" sz="1700" dirty="0">
              <a:solidFill>
                <a:schemeClr val="bg1"/>
              </a:solidFill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/>
            </a:r>
            <a:br>
              <a:rPr lang="hr-HR" sz="4400" dirty="0">
                <a:latin typeface="+mj-lt"/>
                <a:ea typeface="+mj-ea"/>
                <a:cs typeface="+mj-cs"/>
              </a:rPr>
            </a:br>
            <a:endParaRPr lang="hr-H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7" name="Picture 2" descr="D:\diplomski rad 2011\pogled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756150"/>
            <a:ext cx="21780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8" name="Picture 3" descr="D:\diplomski rad 2011\trokut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20574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9" name="Picture 2" descr="D:\diplomski rad 2011\POLJE32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598613"/>
            <a:ext cx="205740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40" name="Picture 2" descr="D:\diplomski rad 2011\introvertirana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700" y="3167063"/>
            <a:ext cx="207010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-228600"/>
            <a:ext cx="609600" cy="647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71800" y="304800"/>
            <a:ext cx="6096000" cy="1981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LITERATURA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/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_Šverko, Plejić, Nikšić, Krstulović-Opara, Gamulin, Buble, Belamarić</a:t>
            </a:r>
            <a:r>
              <a:rPr lang="hr-HR" sz="4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, </a:t>
            </a:r>
            <a:r>
              <a:rPr lang="hr-HR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Pouke baštine za gradnju u hrvatskom              priobalju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,  Zagreb,Hrvatska gospodarska komora, 2007</a:t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 </a:t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_Francis, Violich, </a:t>
            </a:r>
            <a:r>
              <a:rPr lang="hr-HR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The Bridge to Dalmatia. A Search for the Meaning of Place</a:t>
            </a:r>
            <a:r>
              <a:rPr lang="hr-HR" sz="4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.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 Baltimore i London: The </a:t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   Johns Hopkins University Press, 1998</a:t>
            </a:r>
            <a:r>
              <a:rPr lang="hr-H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hr-HR" sz="4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hr-H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_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Monografija </a:t>
            </a:r>
            <a:r>
              <a:rPr lang="hr-HR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Sutivan – kulturna povijest</a:t>
            </a:r>
            <a:r>
              <a:rPr lang="hr-HR" sz="4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, 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LITTERIS d.o.o. iz Zagreba,</a:t>
            </a:r>
            <a:r>
              <a:rPr lang="hr-H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2007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/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_Todorović, Dragan,</a:t>
            </a:r>
            <a:r>
              <a:rPr lang="hr-HR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Za turizam Brača djelo Ante Vidoševića</a:t>
            </a:r>
            <a:r>
              <a:rPr lang="hr-H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 – Bol : M. Vidošević, 1998.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/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_Freudenreich, Aleksandar. 1962. </a:t>
            </a:r>
            <a:r>
              <a:rPr lang="hr-HR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Narod gradi na ogoljenom krasu</a:t>
            </a:r>
            <a:r>
              <a:rPr lang="hr-H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.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 Zagreb – Beograd:</a:t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   Savezni institut za zaštitu spomenika kultureGrađe i prilozi za povijest dalmacije br. 17, 1962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/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_Radovan Vidović, </a:t>
            </a:r>
            <a:r>
              <a:rPr lang="hr-HR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Bračko čakavsko naselje Stivan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, 1984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/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_Altić, Mirela,</a:t>
            </a:r>
            <a:r>
              <a:rPr lang="hr-HR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Građa i prilozi za povijest Dalmacije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, br. 17, Državni arhiv u Splitu, Split, 2002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/>
            </a:r>
            <a:b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_</a:t>
            </a:r>
            <a:r>
              <a:rPr lang="hr-H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ORIS</a:t>
            </a:r>
            <a:r>
              <a:rPr lang="hr-HR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rPr>
              <a:t>,časopis za kulturu i arhitekturu, ulica bijela poput soli, br.66</a:t>
            </a:r>
            <a:r>
              <a:rPr lang="hr-HR" sz="4400" dirty="0">
                <a:latin typeface="+mj-lt"/>
                <a:ea typeface="+mj-ea"/>
                <a:cs typeface="+mj-cs"/>
              </a:rPr>
              <a:t/>
            </a:r>
            <a:br>
              <a:rPr lang="hr-HR" sz="4400" dirty="0">
                <a:latin typeface="+mj-lt"/>
                <a:ea typeface="+mj-ea"/>
                <a:cs typeface="+mj-cs"/>
              </a:rPr>
            </a:br>
            <a:endParaRPr lang="hr-H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95600" y="4800600"/>
            <a:ext cx="6096000" cy="1981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hr-H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HVALA</a:t>
            </a:r>
          </a:p>
          <a:p>
            <a:pPr fontAlgn="auto">
              <a:spcAft>
                <a:spcPts val="0"/>
              </a:spcAft>
              <a:defRPr/>
            </a:pPr>
            <a:endParaRPr lang="hr-HR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-228600"/>
            <a:ext cx="381000" cy="647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D:\diplomski rad 2011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D:\diplomski rad 2011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11" descr="D:\diplomski rad 2011\I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2" descr="D:\diplomski rad 2011\KJ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3" descr="D:\diplomski rad 2011\Q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4" descr="D:\diplomski rad 2011\RER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5" descr="D:\diplomski rad 2011\ZUIU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5" descr="D:\diplomski rad 2011\ASA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77000" y="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2" descr="D:\diplomski rad 2011\4r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" y="76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9" descr="D:\diplomski rad 2011\GH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1785938"/>
            <a:ext cx="14493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0" descr="D:\diplomski rad 2011\HJ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5334000"/>
            <a:ext cx="2057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:\diplomski rad 2011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D:\diplomski rad 2011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1" descr="D:\diplomski rad 2011\I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2" descr="D:\diplomski rad 2011\KJ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3" descr="D:\diplomski rad 2011\Q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4" descr="D:\diplomski rad 2011\RER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5" descr="D:\diplomski rad 2011\ZUIU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5" descr="D:\diplomski rad 2011\ASA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77000" y="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2" descr="D:\diplomski rad 2011\4r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" y="76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9" descr="D:\diplomski rad 2011\GH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1785938"/>
            <a:ext cx="14493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10" descr="D:\diplomski rad 2011\HJ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5334000"/>
            <a:ext cx="2057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7" descr="D:\diplomski rad 2011\fdf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1905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3" name="Rectangle 22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D:\diplomski rad 2011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D:\diplomski rad 2011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1" descr="D:\diplomski rad 2011\I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2" descr="D:\diplomski rad 2011\KJ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3" descr="D:\diplomski rad 2011\Q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4" descr="D:\diplomski rad 2011\RER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5" descr="D:\diplomski rad 2011\ZUIU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5" descr="D:\diplomski rad 2011\ASA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77000" y="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2" descr="D:\diplomski rad 2011\4r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" y="76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9" descr="D:\diplomski rad 2011\GH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1785938"/>
            <a:ext cx="14493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10" descr="D:\diplomski rad 2011\HJ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5334000"/>
            <a:ext cx="2057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7" descr="D:\diplomski rad 2011\fdf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1905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6" descr="D:\diplomski rad 2011\ER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95800" y="152400"/>
            <a:ext cx="187801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4" name="Rectangle 23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D:\diplomski rad 2011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 descr="D:\diplomski rad 2011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D:\diplomski rad 2011\ASA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D:\diplomski rad 2011\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152400"/>
            <a:ext cx="187801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D:\diplomski rad 2011\fd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1905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D:\diplomski rad 2011\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2672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9" descr="D:\diplomski rad 2011\GH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3600" y="1785938"/>
            <a:ext cx="14493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0" descr="D:\diplomski rad 2011\HJ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43400" y="5334000"/>
            <a:ext cx="2057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2" descr="D:\diplomski rad 2011\KJ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3" descr="D:\diplomski rad 2011\Q4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4" descr="D:\diplomski rad 2011\RERT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5" descr="D:\diplomski rad 2011\ZUIU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0" name="Picture 11" descr="D:\diplomski rad 2011\IU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1" name="Picture 2" descr="D:\diplomski rad 2011\4r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8600" y="76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4" name="Rectangle 23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D:\diplomski rad 2011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D:\diplomski rad 2011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D:\diplomski rad 2011\ASA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 descr="D:\diplomski rad 2011\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152400"/>
            <a:ext cx="187801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D:\diplomski rad 2011\fd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1905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D:\diplomski rad 2011\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2672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D:\diplomski rad 2011\GH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3600" y="1785938"/>
            <a:ext cx="14493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D:\diplomski rad 2011\HJ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43400" y="5334000"/>
            <a:ext cx="2057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 descr="D:\diplomski rad 2011\KJ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3" descr="D:\diplomski rad 2011\Q4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14" descr="D:\diplomski rad 2011\RERT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5" descr="D:\diplomski rad 2011\ZUIU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Picture 11" descr="D:\diplomski rad 2011\IU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Picture 2" descr="D:\diplomski rad 2011\4r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8600" y="76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24" name="Rectangle 23"/>
          <p:cNvPicPr>
            <a:picLocks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25425" y="2809875"/>
            <a:ext cx="8851900" cy="1000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57200" y="457200"/>
            <a:ext cx="46482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sz="1000" b="1">
                <a:latin typeface="Calibri" pitchFamily="34" charset="0"/>
              </a:rPr>
              <a:t>UVOD U RAD</a:t>
            </a:r>
          </a:p>
          <a:p>
            <a:pPr algn="just"/>
            <a:endParaRPr lang="hr-HR" sz="1000">
              <a:latin typeface="Calibri" pitchFamily="34" charset="0"/>
            </a:endParaRPr>
          </a:p>
          <a:p>
            <a:pPr algn="just"/>
            <a:r>
              <a:rPr lang="hr-HR" sz="1000">
                <a:latin typeface="Calibri" pitchFamily="34" charset="0"/>
              </a:rPr>
              <a:t>Postavljajući pitanje ''</a:t>
            </a:r>
            <a:r>
              <a:rPr lang="hr-HR" sz="1000" i="1">
                <a:latin typeface="Calibri" pitchFamily="34" charset="0"/>
              </a:rPr>
              <a:t>kako</a:t>
            </a:r>
            <a:r>
              <a:rPr lang="hr-HR" sz="1000">
                <a:latin typeface="Calibri" pitchFamily="34" charset="0"/>
              </a:rPr>
              <a:t> </a:t>
            </a:r>
            <a:r>
              <a:rPr lang="hr-HR" sz="1000" i="1">
                <a:latin typeface="Calibri" pitchFamily="34" charset="0"/>
              </a:rPr>
              <a:t>potaknuti oblikovanje uvjeta, a ne uvjetovati oblikovanje</a:t>
            </a:r>
            <a:r>
              <a:rPr lang="hr-HR" sz="1000">
                <a:latin typeface="Calibri" pitchFamily="34" charset="0"/>
              </a:rPr>
              <a:t>'' koje nam je postavila profesorica Ivana Šverko na drugoj godini fakulteta izravno se dotiče spomenute teme, suvremene stivanske kuće</a:t>
            </a:r>
            <a:r>
              <a:rPr lang="hr-HR" sz="1000" b="1">
                <a:latin typeface="Calibri" pitchFamily="34" charset="0"/>
              </a:rPr>
              <a:t>.</a:t>
            </a:r>
          </a:p>
          <a:p>
            <a:pPr algn="just"/>
            <a:endParaRPr lang="hr-HR" sz="1000">
              <a:latin typeface="Calibri" pitchFamily="34" charset="0"/>
            </a:endParaRPr>
          </a:p>
          <a:p>
            <a:pPr algn="just"/>
            <a:r>
              <a:rPr lang="hr-HR" sz="1000">
                <a:latin typeface="Calibri" pitchFamily="34" charset="0"/>
              </a:rPr>
              <a:t>Čitam i reagiram na današnju brzu i megalomansku gradnju kuća, zasnovanih na konceptu  </a:t>
            </a:r>
            <a:r>
              <a:rPr lang="hr-HR" sz="1000" b="1">
                <a:latin typeface="Calibri" pitchFamily="34" charset="0"/>
              </a:rPr>
              <a:t>€xm²</a:t>
            </a:r>
            <a:r>
              <a:rPr lang="hr-HR" sz="1000">
                <a:latin typeface="Calibri" pitchFamily="34" charset="0"/>
              </a:rPr>
              <a:t>, što ujedno može biti i njihovo ime. Potiče me na razmišljanje što učiniti, a da se spriječi daljnje devastiranje prostora. Naizgled utopijski rad kojeg ću pokušati smiriti i svesti na realne okvire, jer nisu krive kuće (priroda) već ljudi čije želje za materijalnim (novcem, moći...) ćine nesvjesno zlo i zapisuju najgore o vremenu u kojem živimo. Ako su današnje kuće €xm² zapis današnjeg vremena, onda živimo u vremenu u kojem je teško očekivati svijest ljudi da razmišljaju i preuzmu odgovornost prema bogatoj povijesti, a još manje prema budućnosti. </a:t>
            </a:r>
          </a:p>
          <a:p>
            <a:pPr algn="just"/>
            <a:r>
              <a:rPr lang="hr-HR" sz="1000">
                <a:latin typeface="Calibri" pitchFamily="34" charset="0"/>
              </a:rPr>
              <a:t>Tako je nažalost u današnje vrijeme nesvjesno i neodgovorno i dobar dio struke, potpomognut lošim zakonskim odredbama podlegao ovakvom konceptu i dao veliki doprinos u realizaciji učinjenog. Uvijek se gradilo, ali danas, danas je to bum, danas je to biznis brzog bogačenja, a ne i nužnost gradnje prostora za dobar život gdje većina misli da zna napraviti kuću. Ako ih i pitate kakvu, teško da se može čuti ''dovoljnu sa dva lipa dvorišta'',  već veliku sa što više malih apartmana. </a:t>
            </a:r>
          </a:p>
          <a:p>
            <a:pPr algn="just"/>
            <a:r>
              <a:rPr lang="hr-HR" sz="1000">
                <a:latin typeface="Calibri" pitchFamily="34" charset="0"/>
              </a:rPr>
              <a:t>Postoje i oni investitori koji grade „stare kuće“, naizgled osviješteni, jer vole pučku arhitekturu, ali nesvjesni da je tako poništavaju, možda se jedino s vremena na vrijeme zapitaju: da li mi samo izvrsno kopiramo?, da bi samo brzo maknuli tu misao s uma, jer, ipak, to se danas dobro prodaje. Tako nam ''dvoje'' investitora poneseni brzom zaradom u lancu struke i pojedinaca u institucijama države bez svjesti i odgovornosti zapisuju vrijeme u kojem ona nastaje i ukazuju na stanje u državi.</a:t>
            </a:r>
            <a:r>
              <a:rPr lang="hr-HR" sz="1000" i="1">
                <a:latin typeface="Calibri" pitchFamily="34" charset="0"/>
              </a:rPr>
              <a:t> Kako je i rekao arhitekt Neven Šegvić ''arhitektura je izravna projekcija društvenih, socijalnih, političkih i gospodarskih realiteta vremena u kojem nastaje'‘</a:t>
            </a:r>
          </a:p>
          <a:p>
            <a:pPr algn="just"/>
            <a:endParaRPr lang="hr-HR" sz="1000">
              <a:latin typeface="Calibri" pitchFamily="34" charset="0"/>
            </a:endParaRPr>
          </a:p>
          <a:p>
            <a:pPr algn="just"/>
            <a:r>
              <a:rPr lang="hr-HR" sz="1000">
                <a:latin typeface="Calibri" pitchFamily="34" charset="0"/>
              </a:rPr>
              <a:t>Jedna od mogučnosti iznalaženja rješenja je izmjena strategije zakona o gradnji kako bi se vodili drugom logikom, poticanjem na razmišljanje o samom prostoru. Voditi računa o samom konceptu, kontekstu, povijesti, orjentaciji, suncu (svjetlosti), pogledu, ugodnosti i same održivosti. Bitno bi bilo postaviti jasnije zakonske okvire i kriterije gradnje, ali i omogučiti što više kreativnosti samoj struci (urbanisti,arhitekti). A struka bi se trebala vratiti svojim vrijednostima; promicati i poticati investitore i lokalnu upravu kod planiranja na razmišljanje druge i drugačije, suvremenije gradnje, ugrađujući životne vrijednosti, održivosti i za ugodu življenja. Mislim da tako, ne da neće materijalno biti oštećen nitko već ćemo svi imati višestruku korist.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Bere\Desktop\-\knjiga sutivan i violich\berislav_diplomski_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7250" y="838200"/>
            <a:ext cx="2825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D:\diplomski rad 2011\buli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035300"/>
            <a:ext cx="29718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Bere\Desktop\bra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Bere\Desktop\bra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Freeform 7"/>
          <p:cNvSpPr>
            <a:spLocks/>
          </p:cNvSpPr>
          <p:nvPr/>
        </p:nvSpPr>
        <p:spPr bwMode="auto">
          <a:xfrm>
            <a:off x="3733800" y="3581400"/>
            <a:ext cx="762000" cy="381000"/>
          </a:xfrm>
          <a:custGeom>
            <a:avLst/>
            <a:gdLst>
              <a:gd name="T0" fmla="*/ 322256 w 681"/>
              <a:gd name="T1" fmla="*/ 9939 h 575"/>
              <a:gd name="T2" fmla="*/ 270784 w 681"/>
              <a:gd name="T3" fmla="*/ 9939 h 575"/>
              <a:gd name="T4" fmla="*/ 68255 w 681"/>
              <a:gd name="T5" fmla="*/ 69574 h 575"/>
              <a:gd name="T6" fmla="*/ 16784 w 681"/>
              <a:gd name="T7" fmla="*/ 250466 h 575"/>
              <a:gd name="T8" fmla="*/ 170079 w 681"/>
              <a:gd name="T9" fmla="*/ 340581 h 575"/>
              <a:gd name="T10" fmla="*/ 422960 w 681"/>
              <a:gd name="T11" fmla="*/ 370398 h 575"/>
              <a:gd name="T12" fmla="*/ 676960 w 681"/>
              <a:gd name="T13" fmla="*/ 340581 h 575"/>
              <a:gd name="T14" fmla="*/ 728432 w 681"/>
              <a:gd name="T15" fmla="*/ 129871 h 575"/>
              <a:gd name="T16" fmla="*/ 474432 w 681"/>
              <a:gd name="T17" fmla="*/ 9939 h 575"/>
              <a:gd name="T18" fmla="*/ 170079 w 681"/>
              <a:gd name="T19" fmla="*/ 100054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diplomski rad 2011\0408242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diplomski rad 2011\918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92678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D:\diplomski rad 2011\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04800"/>
            <a:ext cx="29845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 descr="D:\diplomski rad 2011\f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657600"/>
            <a:ext cx="21240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D:\diplomski rad 2011\d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2819400"/>
            <a:ext cx="39338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3" descr="D:\diplomski rad 2011\w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860675"/>
            <a:ext cx="32766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D:\diplomski rad 2011\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457200"/>
            <a:ext cx="19589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6" descr="D:\diplomski rad 2011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98563"/>
            <a:ext cx="3357563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1549400" y="3048000"/>
            <a:ext cx="1193800" cy="736600"/>
          </a:xfrm>
          <a:custGeom>
            <a:avLst/>
            <a:gdLst>
              <a:gd name="connsiteX0" fmla="*/ 152400 w 1308100"/>
              <a:gd name="connsiteY0" fmla="*/ 165100 h 749300"/>
              <a:gd name="connsiteX1" fmla="*/ 0 w 1308100"/>
              <a:gd name="connsiteY1" fmla="*/ 431800 h 749300"/>
              <a:gd name="connsiteX2" fmla="*/ 0 w 1308100"/>
              <a:gd name="connsiteY2" fmla="*/ 685800 h 749300"/>
              <a:gd name="connsiteX3" fmla="*/ 342900 w 1308100"/>
              <a:gd name="connsiteY3" fmla="*/ 749300 h 749300"/>
              <a:gd name="connsiteX4" fmla="*/ 381000 w 1308100"/>
              <a:gd name="connsiteY4" fmla="*/ 673100 h 749300"/>
              <a:gd name="connsiteX5" fmla="*/ 596900 w 1308100"/>
              <a:gd name="connsiteY5" fmla="*/ 647700 h 749300"/>
              <a:gd name="connsiteX6" fmla="*/ 635000 w 1308100"/>
              <a:gd name="connsiteY6" fmla="*/ 393700 h 749300"/>
              <a:gd name="connsiteX7" fmla="*/ 1155700 w 1308100"/>
              <a:gd name="connsiteY7" fmla="*/ 304800 h 749300"/>
              <a:gd name="connsiteX8" fmla="*/ 1308100 w 1308100"/>
              <a:gd name="connsiteY8" fmla="*/ 38100 h 749300"/>
              <a:gd name="connsiteX9" fmla="*/ 635000 w 1308100"/>
              <a:gd name="connsiteY9" fmla="*/ 0 h 749300"/>
              <a:gd name="connsiteX10" fmla="*/ 584200 w 1308100"/>
              <a:gd name="connsiteY10" fmla="*/ 165100 h 749300"/>
              <a:gd name="connsiteX11" fmla="*/ 152400 w 1308100"/>
              <a:gd name="connsiteY11" fmla="*/ 1651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8100" h="749300">
                <a:moveTo>
                  <a:pt x="152400" y="165100"/>
                </a:moveTo>
                <a:lnTo>
                  <a:pt x="0" y="431800"/>
                </a:lnTo>
                <a:lnTo>
                  <a:pt x="0" y="685800"/>
                </a:lnTo>
                <a:lnTo>
                  <a:pt x="342900" y="749300"/>
                </a:lnTo>
                <a:lnTo>
                  <a:pt x="381000" y="673100"/>
                </a:lnTo>
                <a:lnTo>
                  <a:pt x="596900" y="647700"/>
                </a:lnTo>
                <a:lnTo>
                  <a:pt x="635000" y="393700"/>
                </a:lnTo>
                <a:lnTo>
                  <a:pt x="1155700" y="304800"/>
                </a:lnTo>
                <a:lnTo>
                  <a:pt x="1308100" y="38100"/>
                </a:lnTo>
                <a:lnTo>
                  <a:pt x="635000" y="0"/>
                </a:lnTo>
                <a:lnTo>
                  <a:pt x="584200" y="165100"/>
                </a:lnTo>
                <a:lnTo>
                  <a:pt x="152400" y="165100"/>
                </a:lnTo>
                <a:close/>
              </a:path>
            </a:pathLst>
          </a:custGeom>
          <a:solidFill>
            <a:srgbClr val="7F7F7F">
              <a:alpha val="4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65539" name="Picture 3" descr="D:\diplomski rad 2011\Ostojic zracni (14)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3810000" y="1193800"/>
            <a:ext cx="4724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" descr="C:\Users\Bere\Desktop\kavanj.png"/>
          <p:cNvPicPr>
            <a:picLocks noChangeAspect="1" noChangeArrowheads="1"/>
          </p:cNvPicPr>
          <p:nvPr/>
        </p:nvPicPr>
        <p:blipFill>
          <a:blip r:embed="rId3"/>
          <a:srcRect l="51315"/>
          <a:stretch>
            <a:fillRect/>
          </a:stretch>
        </p:blipFill>
        <p:spPr bwMode="auto">
          <a:xfrm>
            <a:off x="6172200" y="-50800"/>
            <a:ext cx="28194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6" descr="D:\diplomski rad 2011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198563"/>
            <a:ext cx="3357563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1549400" y="3048000"/>
            <a:ext cx="1193800" cy="736600"/>
          </a:xfrm>
          <a:custGeom>
            <a:avLst/>
            <a:gdLst>
              <a:gd name="connsiteX0" fmla="*/ 152400 w 1308100"/>
              <a:gd name="connsiteY0" fmla="*/ 165100 h 749300"/>
              <a:gd name="connsiteX1" fmla="*/ 0 w 1308100"/>
              <a:gd name="connsiteY1" fmla="*/ 431800 h 749300"/>
              <a:gd name="connsiteX2" fmla="*/ 0 w 1308100"/>
              <a:gd name="connsiteY2" fmla="*/ 685800 h 749300"/>
              <a:gd name="connsiteX3" fmla="*/ 342900 w 1308100"/>
              <a:gd name="connsiteY3" fmla="*/ 749300 h 749300"/>
              <a:gd name="connsiteX4" fmla="*/ 381000 w 1308100"/>
              <a:gd name="connsiteY4" fmla="*/ 673100 h 749300"/>
              <a:gd name="connsiteX5" fmla="*/ 596900 w 1308100"/>
              <a:gd name="connsiteY5" fmla="*/ 647700 h 749300"/>
              <a:gd name="connsiteX6" fmla="*/ 635000 w 1308100"/>
              <a:gd name="connsiteY6" fmla="*/ 393700 h 749300"/>
              <a:gd name="connsiteX7" fmla="*/ 1155700 w 1308100"/>
              <a:gd name="connsiteY7" fmla="*/ 304800 h 749300"/>
              <a:gd name="connsiteX8" fmla="*/ 1308100 w 1308100"/>
              <a:gd name="connsiteY8" fmla="*/ 38100 h 749300"/>
              <a:gd name="connsiteX9" fmla="*/ 635000 w 1308100"/>
              <a:gd name="connsiteY9" fmla="*/ 0 h 749300"/>
              <a:gd name="connsiteX10" fmla="*/ 584200 w 1308100"/>
              <a:gd name="connsiteY10" fmla="*/ 165100 h 749300"/>
              <a:gd name="connsiteX11" fmla="*/ 152400 w 1308100"/>
              <a:gd name="connsiteY11" fmla="*/ 1651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8100" h="749300">
                <a:moveTo>
                  <a:pt x="152400" y="165100"/>
                </a:moveTo>
                <a:lnTo>
                  <a:pt x="0" y="431800"/>
                </a:lnTo>
                <a:lnTo>
                  <a:pt x="0" y="685800"/>
                </a:lnTo>
                <a:lnTo>
                  <a:pt x="342900" y="749300"/>
                </a:lnTo>
                <a:lnTo>
                  <a:pt x="381000" y="673100"/>
                </a:lnTo>
                <a:lnTo>
                  <a:pt x="596900" y="647700"/>
                </a:lnTo>
                <a:lnTo>
                  <a:pt x="635000" y="393700"/>
                </a:lnTo>
                <a:lnTo>
                  <a:pt x="1155700" y="304800"/>
                </a:lnTo>
                <a:lnTo>
                  <a:pt x="1308100" y="38100"/>
                </a:lnTo>
                <a:lnTo>
                  <a:pt x="635000" y="0"/>
                </a:lnTo>
                <a:lnTo>
                  <a:pt x="584200" y="165100"/>
                </a:lnTo>
                <a:lnTo>
                  <a:pt x="152400" y="165100"/>
                </a:lnTo>
                <a:close/>
              </a:path>
            </a:pathLst>
          </a:custGeom>
          <a:solidFill>
            <a:srgbClr val="7F7F7F">
              <a:alpha val="4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7391400" y="6019800"/>
            <a:ext cx="1371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6477000" y="228600"/>
            <a:ext cx="2667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KAVANJINOVI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 DVORI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C:\Users\Bere\Desktop\kavanj.png"/>
          <p:cNvPicPr>
            <a:picLocks noChangeAspect="1" noChangeArrowheads="1"/>
          </p:cNvPicPr>
          <p:nvPr/>
        </p:nvPicPr>
        <p:blipFill>
          <a:blip r:embed="rId3"/>
          <a:srcRect l="26315"/>
          <a:stretch>
            <a:fillRect/>
          </a:stretch>
        </p:blipFill>
        <p:spPr bwMode="auto">
          <a:xfrm>
            <a:off x="4724400" y="-50800"/>
            <a:ext cx="42672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6" descr="D:\diplomski rad 2011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198563"/>
            <a:ext cx="3357563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1549400" y="3048000"/>
            <a:ext cx="1193800" cy="736600"/>
          </a:xfrm>
          <a:custGeom>
            <a:avLst/>
            <a:gdLst>
              <a:gd name="connsiteX0" fmla="*/ 152400 w 1308100"/>
              <a:gd name="connsiteY0" fmla="*/ 165100 h 749300"/>
              <a:gd name="connsiteX1" fmla="*/ 0 w 1308100"/>
              <a:gd name="connsiteY1" fmla="*/ 431800 h 749300"/>
              <a:gd name="connsiteX2" fmla="*/ 0 w 1308100"/>
              <a:gd name="connsiteY2" fmla="*/ 685800 h 749300"/>
              <a:gd name="connsiteX3" fmla="*/ 342900 w 1308100"/>
              <a:gd name="connsiteY3" fmla="*/ 749300 h 749300"/>
              <a:gd name="connsiteX4" fmla="*/ 381000 w 1308100"/>
              <a:gd name="connsiteY4" fmla="*/ 673100 h 749300"/>
              <a:gd name="connsiteX5" fmla="*/ 596900 w 1308100"/>
              <a:gd name="connsiteY5" fmla="*/ 647700 h 749300"/>
              <a:gd name="connsiteX6" fmla="*/ 635000 w 1308100"/>
              <a:gd name="connsiteY6" fmla="*/ 393700 h 749300"/>
              <a:gd name="connsiteX7" fmla="*/ 1155700 w 1308100"/>
              <a:gd name="connsiteY7" fmla="*/ 304800 h 749300"/>
              <a:gd name="connsiteX8" fmla="*/ 1308100 w 1308100"/>
              <a:gd name="connsiteY8" fmla="*/ 38100 h 749300"/>
              <a:gd name="connsiteX9" fmla="*/ 635000 w 1308100"/>
              <a:gd name="connsiteY9" fmla="*/ 0 h 749300"/>
              <a:gd name="connsiteX10" fmla="*/ 584200 w 1308100"/>
              <a:gd name="connsiteY10" fmla="*/ 165100 h 749300"/>
              <a:gd name="connsiteX11" fmla="*/ 152400 w 1308100"/>
              <a:gd name="connsiteY11" fmla="*/ 1651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8100" h="749300">
                <a:moveTo>
                  <a:pt x="152400" y="165100"/>
                </a:moveTo>
                <a:lnTo>
                  <a:pt x="0" y="431800"/>
                </a:lnTo>
                <a:lnTo>
                  <a:pt x="0" y="685800"/>
                </a:lnTo>
                <a:lnTo>
                  <a:pt x="342900" y="749300"/>
                </a:lnTo>
                <a:lnTo>
                  <a:pt x="381000" y="673100"/>
                </a:lnTo>
                <a:lnTo>
                  <a:pt x="596900" y="647700"/>
                </a:lnTo>
                <a:lnTo>
                  <a:pt x="635000" y="393700"/>
                </a:lnTo>
                <a:lnTo>
                  <a:pt x="1155700" y="304800"/>
                </a:lnTo>
                <a:lnTo>
                  <a:pt x="1308100" y="38100"/>
                </a:lnTo>
                <a:lnTo>
                  <a:pt x="635000" y="0"/>
                </a:lnTo>
                <a:lnTo>
                  <a:pt x="584200" y="165100"/>
                </a:lnTo>
                <a:lnTo>
                  <a:pt x="152400" y="165100"/>
                </a:lnTo>
                <a:close/>
              </a:path>
            </a:pathLst>
          </a:custGeom>
          <a:solidFill>
            <a:srgbClr val="7F7F7F">
              <a:alpha val="4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7391400" y="6019800"/>
            <a:ext cx="1371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6477000" y="228600"/>
            <a:ext cx="2667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KAVANJINOVI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 DVORI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228600"/>
            <a:ext cx="2667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ILIĆA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 DVORI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C:\Users\Bere\Desktop\kavanj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-50800"/>
            <a:ext cx="57912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6" descr="D:\diplomski rad 2011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198563"/>
            <a:ext cx="3357563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1549400" y="3048000"/>
            <a:ext cx="1193800" cy="736600"/>
          </a:xfrm>
          <a:custGeom>
            <a:avLst/>
            <a:gdLst>
              <a:gd name="connsiteX0" fmla="*/ 152400 w 1308100"/>
              <a:gd name="connsiteY0" fmla="*/ 165100 h 749300"/>
              <a:gd name="connsiteX1" fmla="*/ 0 w 1308100"/>
              <a:gd name="connsiteY1" fmla="*/ 431800 h 749300"/>
              <a:gd name="connsiteX2" fmla="*/ 0 w 1308100"/>
              <a:gd name="connsiteY2" fmla="*/ 685800 h 749300"/>
              <a:gd name="connsiteX3" fmla="*/ 342900 w 1308100"/>
              <a:gd name="connsiteY3" fmla="*/ 749300 h 749300"/>
              <a:gd name="connsiteX4" fmla="*/ 381000 w 1308100"/>
              <a:gd name="connsiteY4" fmla="*/ 673100 h 749300"/>
              <a:gd name="connsiteX5" fmla="*/ 596900 w 1308100"/>
              <a:gd name="connsiteY5" fmla="*/ 647700 h 749300"/>
              <a:gd name="connsiteX6" fmla="*/ 635000 w 1308100"/>
              <a:gd name="connsiteY6" fmla="*/ 393700 h 749300"/>
              <a:gd name="connsiteX7" fmla="*/ 1155700 w 1308100"/>
              <a:gd name="connsiteY7" fmla="*/ 304800 h 749300"/>
              <a:gd name="connsiteX8" fmla="*/ 1308100 w 1308100"/>
              <a:gd name="connsiteY8" fmla="*/ 38100 h 749300"/>
              <a:gd name="connsiteX9" fmla="*/ 635000 w 1308100"/>
              <a:gd name="connsiteY9" fmla="*/ 0 h 749300"/>
              <a:gd name="connsiteX10" fmla="*/ 584200 w 1308100"/>
              <a:gd name="connsiteY10" fmla="*/ 165100 h 749300"/>
              <a:gd name="connsiteX11" fmla="*/ 152400 w 1308100"/>
              <a:gd name="connsiteY11" fmla="*/ 1651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8100" h="749300">
                <a:moveTo>
                  <a:pt x="152400" y="165100"/>
                </a:moveTo>
                <a:lnTo>
                  <a:pt x="0" y="431800"/>
                </a:lnTo>
                <a:lnTo>
                  <a:pt x="0" y="685800"/>
                </a:lnTo>
                <a:lnTo>
                  <a:pt x="342900" y="749300"/>
                </a:lnTo>
                <a:lnTo>
                  <a:pt x="381000" y="673100"/>
                </a:lnTo>
                <a:lnTo>
                  <a:pt x="596900" y="647700"/>
                </a:lnTo>
                <a:lnTo>
                  <a:pt x="635000" y="393700"/>
                </a:lnTo>
                <a:lnTo>
                  <a:pt x="1155700" y="304800"/>
                </a:lnTo>
                <a:lnTo>
                  <a:pt x="1308100" y="38100"/>
                </a:lnTo>
                <a:lnTo>
                  <a:pt x="635000" y="0"/>
                </a:lnTo>
                <a:lnTo>
                  <a:pt x="584200" y="165100"/>
                </a:lnTo>
                <a:lnTo>
                  <a:pt x="152400" y="165100"/>
                </a:lnTo>
                <a:close/>
              </a:path>
            </a:pathLst>
          </a:custGeom>
          <a:solidFill>
            <a:srgbClr val="7F7F7F">
              <a:alpha val="4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7391400" y="6019800"/>
            <a:ext cx="1371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6477000" y="228600"/>
            <a:ext cx="2667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KAVANJINOVI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 DVORI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228600"/>
            <a:ext cx="2667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ILIĆA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 DVORI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0" y="228600"/>
            <a:ext cx="2667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KUĆA DEFINIS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8438" name="Picture 11" descr="D:\diplomski rad 2011\I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D:\diplomski rad 2011\KARTA 19 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4800"/>
            <a:ext cx="2822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7" descr="D:\diplomski rad 2011\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064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1714500" y="2025650"/>
            <a:ext cx="1174750" cy="1822450"/>
          </a:xfrm>
          <a:custGeom>
            <a:avLst/>
            <a:gdLst>
              <a:gd name="connsiteX0" fmla="*/ 0 w 1174750"/>
              <a:gd name="connsiteY0" fmla="*/ 0 h 1822450"/>
              <a:gd name="connsiteX1" fmla="*/ 228600 w 1174750"/>
              <a:gd name="connsiteY1" fmla="*/ 88900 h 1822450"/>
              <a:gd name="connsiteX2" fmla="*/ 311150 w 1174750"/>
              <a:gd name="connsiteY2" fmla="*/ 158750 h 1822450"/>
              <a:gd name="connsiteX3" fmla="*/ 317500 w 1174750"/>
              <a:gd name="connsiteY3" fmla="*/ 361950 h 1822450"/>
              <a:gd name="connsiteX4" fmla="*/ 323850 w 1174750"/>
              <a:gd name="connsiteY4" fmla="*/ 615950 h 1822450"/>
              <a:gd name="connsiteX5" fmla="*/ 438150 w 1174750"/>
              <a:gd name="connsiteY5" fmla="*/ 1028700 h 1822450"/>
              <a:gd name="connsiteX6" fmla="*/ 647700 w 1174750"/>
              <a:gd name="connsiteY6" fmla="*/ 1358900 h 1822450"/>
              <a:gd name="connsiteX7" fmla="*/ 876300 w 1174750"/>
              <a:gd name="connsiteY7" fmla="*/ 1581150 h 1822450"/>
              <a:gd name="connsiteX8" fmla="*/ 1123950 w 1174750"/>
              <a:gd name="connsiteY8" fmla="*/ 1765300 h 1822450"/>
              <a:gd name="connsiteX9" fmla="*/ 1174750 w 1174750"/>
              <a:gd name="connsiteY9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822450">
                <a:moveTo>
                  <a:pt x="0" y="0"/>
                </a:moveTo>
                <a:lnTo>
                  <a:pt x="228600" y="88900"/>
                </a:lnTo>
                <a:lnTo>
                  <a:pt x="311150" y="158750"/>
                </a:lnTo>
                <a:lnTo>
                  <a:pt x="317500" y="361950"/>
                </a:lnTo>
                <a:lnTo>
                  <a:pt x="323850" y="615950"/>
                </a:lnTo>
                <a:lnTo>
                  <a:pt x="438150" y="1028700"/>
                </a:lnTo>
                <a:lnTo>
                  <a:pt x="647700" y="1358900"/>
                </a:lnTo>
                <a:lnTo>
                  <a:pt x="876300" y="1581150"/>
                </a:lnTo>
                <a:lnTo>
                  <a:pt x="1123950" y="1765300"/>
                </a:lnTo>
                <a:lnTo>
                  <a:pt x="1174750" y="1822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76350" y="2095500"/>
            <a:ext cx="1041400" cy="1327150"/>
          </a:xfrm>
          <a:custGeom>
            <a:avLst/>
            <a:gdLst>
              <a:gd name="connsiteX0" fmla="*/ 1041400 w 1041400"/>
              <a:gd name="connsiteY0" fmla="*/ 1263650 h 1327150"/>
              <a:gd name="connsiteX1" fmla="*/ 863600 w 1041400"/>
              <a:gd name="connsiteY1" fmla="*/ 1327150 h 1327150"/>
              <a:gd name="connsiteX2" fmla="*/ 412750 w 1041400"/>
              <a:gd name="connsiteY2" fmla="*/ 1181100 h 1327150"/>
              <a:gd name="connsiteX3" fmla="*/ 0 w 1041400"/>
              <a:gd name="connsiteY3" fmla="*/ 971550 h 1327150"/>
              <a:gd name="connsiteX4" fmla="*/ 57150 w 1041400"/>
              <a:gd name="connsiteY4" fmla="*/ 679450 h 1327150"/>
              <a:gd name="connsiteX5" fmla="*/ 63500 w 1041400"/>
              <a:gd name="connsiteY5" fmla="*/ 158750 h 1327150"/>
              <a:gd name="connsiteX6" fmla="*/ 120650 w 1041400"/>
              <a:gd name="connsiteY6" fmla="*/ 120650 h 1327150"/>
              <a:gd name="connsiteX7" fmla="*/ 146050 w 1041400"/>
              <a:gd name="connsiteY7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400" h="1327150">
                <a:moveTo>
                  <a:pt x="1041400" y="1263650"/>
                </a:moveTo>
                <a:lnTo>
                  <a:pt x="863600" y="1327150"/>
                </a:lnTo>
                <a:lnTo>
                  <a:pt x="412750" y="1181100"/>
                </a:lnTo>
                <a:lnTo>
                  <a:pt x="0" y="971550"/>
                </a:lnTo>
                <a:lnTo>
                  <a:pt x="57150" y="679450"/>
                </a:lnTo>
                <a:cubicBezTo>
                  <a:pt x="59267" y="505883"/>
                  <a:pt x="61383" y="332317"/>
                  <a:pt x="63500" y="158750"/>
                </a:cubicBezTo>
                <a:lnTo>
                  <a:pt x="120650" y="120650"/>
                </a:lnTo>
                <a:lnTo>
                  <a:pt x="14605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D:\diplomski rad 2011\KARTA 19 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4800"/>
            <a:ext cx="2822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7" descr="D:\diplomski rad 2011\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064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1714500" y="2025650"/>
            <a:ext cx="1174750" cy="1822450"/>
          </a:xfrm>
          <a:custGeom>
            <a:avLst/>
            <a:gdLst>
              <a:gd name="connsiteX0" fmla="*/ 0 w 1174750"/>
              <a:gd name="connsiteY0" fmla="*/ 0 h 1822450"/>
              <a:gd name="connsiteX1" fmla="*/ 228600 w 1174750"/>
              <a:gd name="connsiteY1" fmla="*/ 88900 h 1822450"/>
              <a:gd name="connsiteX2" fmla="*/ 311150 w 1174750"/>
              <a:gd name="connsiteY2" fmla="*/ 158750 h 1822450"/>
              <a:gd name="connsiteX3" fmla="*/ 317500 w 1174750"/>
              <a:gd name="connsiteY3" fmla="*/ 361950 h 1822450"/>
              <a:gd name="connsiteX4" fmla="*/ 323850 w 1174750"/>
              <a:gd name="connsiteY4" fmla="*/ 615950 h 1822450"/>
              <a:gd name="connsiteX5" fmla="*/ 438150 w 1174750"/>
              <a:gd name="connsiteY5" fmla="*/ 1028700 h 1822450"/>
              <a:gd name="connsiteX6" fmla="*/ 647700 w 1174750"/>
              <a:gd name="connsiteY6" fmla="*/ 1358900 h 1822450"/>
              <a:gd name="connsiteX7" fmla="*/ 876300 w 1174750"/>
              <a:gd name="connsiteY7" fmla="*/ 1581150 h 1822450"/>
              <a:gd name="connsiteX8" fmla="*/ 1123950 w 1174750"/>
              <a:gd name="connsiteY8" fmla="*/ 1765300 h 1822450"/>
              <a:gd name="connsiteX9" fmla="*/ 1174750 w 1174750"/>
              <a:gd name="connsiteY9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822450">
                <a:moveTo>
                  <a:pt x="0" y="0"/>
                </a:moveTo>
                <a:lnTo>
                  <a:pt x="228600" y="88900"/>
                </a:lnTo>
                <a:lnTo>
                  <a:pt x="311150" y="158750"/>
                </a:lnTo>
                <a:lnTo>
                  <a:pt x="317500" y="361950"/>
                </a:lnTo>
                <a:lnTo>
                  <a:pt x="323850" y="615950"/>
                </a:lnTo>
                <a:lnTo>
                  <a:pt x="438150" y="1028700"/>
                </a:lnTo>
                <a:lnTo>
                  <a:pt x="647700" y="1358900"/>
                </a:lnTo>
                <a:lnTo>
                  <a:pt x="876300" y="1581150"/>
                </a:lnTo>
                <a:lnTo>
                  <a:pt x="1123950" y="1765300"/>
                </a:lnTo>
                <a:lnTo>
                  <a:pt x="1174750" y="1822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76350" y="2095500"/>
            <a:ext cx="1041400" cy="1327150"/>
          </a:xfrm>
          <a:custGeom>
            <a:avLst/>
            <a:gdLst>
              <a:gd name="connsiteX0" fmla="*/ 1041400 w 1041400"/>
              <a:gd name="connsiteY0" fmla="*/ 1263650 h 1327150"/>
              <a:gd name="connsiteX1" fmla="*/ 863600 w 1041400"/>
              <a:gd name="connsiteY1" fmla="*/ 1327150 h 1327150"/>
              <a:gd name="connsiteX2" fmla="*/ 412750 w 1041400"/>
              <a:gd name="connsiteY2" fmla="*/ 1181100 h 1327150"/>
              <a:gd name="connsiteX3" fmla="*/ 0 w 1041400"/>
              <a:gd name="connsiteY3" fmla="*/ 971550 h 1327150"/>
              <a:gd name="connsiteX4" fmla="*/ 57150 w 1041400"/>
              <a:gd name="connsiteY4" fmla="*/ 679450 h 1327150"/>
              <a:gd name="connsiteX5" fmla="*/ 63500 w 1041400"/>
              <a:gd name="connsiteY5" fmla="*/ 158750 h 1327150"/>
              <a:gd name="connsiteX6" fmla="*/ 120650 w 1041400"/>
              <a:gd name="connsiteY6" fmla="*/ 120650 h 1327150"/>
              <a:gd name="connsiteX7" fmla="*/ 146050 w 1041400"/>
              <a:gd name="connsiteY7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400" h="1327150">
                <a:moveTo>
                  <a:pt x="1041400" y="1263650"/>
                </a:moveTo>
                <a:lnTo>
                  <a:pt x="863600" y="1327150"/>
                </a:lnTo>
                <a:lnTo>
                  <a:pt x="412750" y="1181100"/>
                </a:lnTo>
                <a:lnTo>
                  <a:pt x="0" y="971550"/>
                </a:lnTo>
                <a:lnTo>
                  <a:pt x="57150" y="679450"/>
                </a:lnTo>
                <a:cubicBezTo>
                  <a:pt x="59267" y="505883"/>
                  <a:pt x="61383" y="332317"/>
                  <a:pt x="63500" y="158750"/>
                </a:cubicBezTo>
                <a:lnTo>
                  <a:pt x="120650" y="120650"/>
                </a:lnTo>
                <a:lnTo>
                  <a:pt x="14605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75781" name="Picture 2" descr="D:\diplomski rad 2011\HJUZ.jpg"/>
          <p:cNvPicPr>
            <a:picLocks noChangeAspect="1" noChangeArrowheads="1"/>
          </p:cNvPicPr>
          <p:nvPr/>
        </p:nvPicPr>
        <p:blipFill>
          <a:blip r:embed="rId5"/>
          <a:srcRect l="-919" t="5634" r="1802" b="4225"/>
          <a:stretch>
            <a:fillRect/>
          </a:stretch>
        </p:blipFill>
        <p:spPr bwMode="auto">
          <a:xfrm>
            <a:off x="2971800" y="3556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 descr="D:\diplomski rad 2011\KARTA 19 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4800"/>
            <a:ext cx="2822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7" descr="D:\diplomski rad 2011\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064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1714500" y="2025650"/>
            <a:ext cx="1174750" cy="1822450"/>
          </a:xfrm>
          <a:custGeom>
            <a:avLst/>
            <a:gdLst>
              <a:gd name="connsiteX0" fmla="*/ 0 w 1174750"/>
              <a:gd name="connsiteY0" fmla="*/ 0 h 1822450"/>
              <a:gd name="connsiteX1" fmla="*/ 228600 w 1174750"/>
              <a:gd name="connsiteY1" fmla="*/ 88900 h 1822450"/>
              <a:gd name="connsiteX2" fmla="*/ 311150 w 1174750"/>
              <a:gd name="connsiteY2" fmla="*/ 158750 h 1822450"/>
              <a:gd name="connsiteX3" fmla="*/ 317500 w 1174750"/>
              <a:gd name="connsiteY3" fmla="*/ 361950 h 1822450"/>
              <a:gd name="connsiteX4" fmla="*/ 323850 w 1174750"/>
              <a:gd name="connsiteY4" fmla="*/ 615950 h 1822450"/>
              <a:gd name="connsiteX5" fmla="*/ 438150 w 1174750"/>
              <a:gd name="connsiteY5" fmla="*/ 1028700 h 1822450"/>
              <a:gd name="connsiteX6" fmla="*/ 647700 w 1174750"/>
              <a:gd name="connsiteY6" fmla="*/ 1358900 h 1822450"/>
              <a:gd name="connsiteX7" fmla="*/ 876300 w 1174750"/>
              <a:gd name="connsiteY7" fmla="*/ 1581150 h 1822450"/>
              <a:gd name="connsiteX8" fmla="*/ 1123950 w 1174750"/>
              <a:gd name="connsiteY8" fmla="*/ 1765300 h 1822450"/>
              <a:gd name="connsiteX9" fmla="*/ 1174750 w 1174750"/>
              <a:gd name="connsiteY9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822450">
                <a:moveTo>
                  <a:pt x="0" y="0"/>
                </a:moveTo>
                <a:lnTo>
                  <a:pt x="228600" y="88900"/>
                </a:lnTo>
                <a:lnTo>
                  <a:pt x="311150" y="158750"/>
                </a:lnTo>
                <a:lnTo>
                  <a:pt x="317500" y="361950"/>
                </a:lnTo>
                <a:lnTo>
                  <a:pt x="323850" y="615950"/>
                </a:lnTo>
                <a:lnTo>
                  <a:pt x="438150" y="1028700"/>
                </a:lnTo>
                <a:lnTo>
                  <a:pt x="647700" y="1358900"/>
                </a:lnTo>
                <a:lnTo>
                  <a:pt x="876300" y="1581150"/>
                </a:lnTo>
                <a:lnTo>
                  <a:pt x="1123950" y="1765300"/>
                </a:lnTo>
                <a:lnTo>
                  <a:pt x="1174750" y="1822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76350" y="2095500"/>
            <a:ext cx="1041400" cy="1327150"/>
          </a:xfrm>
          <a:custGeom>
            <a:avLst/>
            <a:gdLst>
              <a:gd name="connsiteX0" fmla="*/ 1041400 w 1041400"/>
              <a:gd name="connsiteY0" fmla="*/ 1263650 h 1327150"/>
              <a:gd name="connsiteX1" fmla="*/ 863600 w 1041400"/>
              <a:gd name="connsiteY1" fmla="*/ 1327150 h 1327150"/>
              <a:gd name="connsiteX2" fmla="*/ 412750 w 1041400"/>
              <a:gd name="connsiteY2" fmla="*/ 1181100 h 1327150"/>
              <a:gd name="connsiteX3" fmla="*/ 0 w 1041400"/>
              <a:gd name="connsiteY3" fmla="*/ 971550 h 1327150"/>
              <a:gd name="connsiteX4" fmla="*/ 57150 w 1041400"/>
              <a:gd name="connsiteY4" fmla="*/ 679450 h 1327150"/>
              <a:gd name="connsiteX5" fmla="*/ 63500 w 1041400"/>
              <a:gd name="connsiteY5" fmla="*/ 158750 h 1327150"/>
              <a:gd name="connsiteX6" fmla="*/ 120650 w 1041400"/>
              <a:gd name="connsiteY6" fmla="*/ 120650 h 1327150"/>
              <a:gd name="connsiteX7" fmla="*/ 146050 w 1041400"/>
              <a:gd name="connsiteY7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400" h="1327150">
                <a:moveTo>
                  <a:pt x="1041400" y="1263650"/>
                </a:moveTo>
                <a:lnTo>
                  <a:pt x="863600" y="1327150"/>
                </a:lnTo>
                <a:lnTo>
                  <a:pt x="412750" y="1181100"/>
                </a:lnTo>
                <a:lnTo>
                  <a:pt x="0" y="971550"/>
                </a:lnTo>
                <a:lnTo>
                  <a:pt x="57150" y="679450"/>
                </a:lnTo>
                <a:cubicBezTo>
                  <a:pt x="59267" y="505883"/>
                  <a:pt x="61383" y="332317"/>
                  <a:pt x="63500" y="158750"/>
                </a:cubicBezTo>
                <a:lnTo>
                  <a:pt x="120650" y="120650"/>
                </a:lnTo>
                <a:lnTo>
                  <a:pt x="14605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77829" name="Picture 2" descr="D:\diplomski rad 2011\HJUZ.jpg"/>
          <p:cNvPicPr>
            <a:picLocks noChangeAspect="1" noChangeArrowheads="1"/>
          </p:cNvPicPr>
          <p:nvPr/>
        </p:nvPicPr>
        <p:blipFill>
          <a:blip r:embed="rId5"/>
          <a:srcRect l="-919" t="5634" r="1802" b="4225"/>
          <a:stretch>
            <a:fillRect/>
          </a:stretch>
        </p:blipFill>
        <p:spPr bwMode="auto">
          <a:xfrm>
            <a:off x="2971800" y="3556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Freeform 9"/>
          <p:cNvSpPr>
            <a:spLocks/>
          </p:cNvSpPr>
          <p:nvPr/>
        </p:nvSpPr>
        <p:spPr bwMode="auto">
          <a:xfrm>
            <a:off x="4872038" y="1981200"/>
            <a:ext cx="157162" cy="139700"/>
          </a:xfrm>
          <a:custGeom>
            <a:avLst/>
            <a:gdLst>
              <a:gd name="T0" fmla="*/ 61898 w 325"/>
              <a:gd name="T1" fmla="*/ 0 h 302"/>
              <a:gd name="T2" fmla="*/ 18376 w 325"/>
              <a:gd name="T3" fmla="*/ 42095 h 302"/>
              <a:gd name="T4" fmla="*/ 18376 w 325"/>
              <a:gd name="T5" fmla="*/ 125823 h 302"/>
              <a:gd name="T6" fmla="*/ 128147 w 325"/>
              <a:gd name="T7" fmla="*/ 125823 h 302"/>
              <a:gd name="T8" fmla="*/ 149908 w 325"/>
              <a:gd name="T9" fmla="*/ 42095 h 302"/>
              <a:gd name="T10" fmla="*/ 84142 w 325"/>
              <a:gd name="T11" fmla="*/ 20816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 descr="D:\diplomski rad 2011\KARTA 19 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4800"/>
            <a:ext cx="2822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7" descr="D:\diplomski rad 2011\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064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1714500" y="2025650"/>
            <a:ext cx="1174750" cy="1822450"/>
          </a:xfrm>
          <a:custGeom>
            <a:avLst/>
            <a:gdLst>
              <a:gd name="connsiteX0" fmla="*/ 0 w 1174750"/>
              <a:gd name="connsiteY0" fmla="*/ 0 h 1822450"/>
              <a:gd name="connsiteX1" fmla="*/ 228600 w 1174750"/>
              <a:gd name="connsiteY1" fmla="*/ 88900 h 1822450"/>
              <a:gd name="connsiteX2" fmla="*/ 311150 w 1174750"/>
              <a:gd name="connsiteY2" fmla="*/ 158750 h 1822450"/>
              <a:gd name="connsiteX3" fmla="*/ 317500 w 1174750"/>
              <a:gd name="connsiteY3" fmla="*/ 361950 h 1822450"/>
              <a:gd name="connsiteX4" fmla="*/ 323850 w 1174750"/>
              <a:gd name="connsiteY4" fmla="*/ 615950 h 1822450"/>
              <a:gd name="connsiteX5" fmla="*/ 438150 w 1174750"/>
              <a:gd name="connsiteY5" fmla="*/ 1028700 h 1822450"/>
              <a:gd name="connsiteX6" fmla="*/ 647700 w 1174750"/>
              <a:gd name="connsiteY6" fmla="*/ 1358900 h 1822450"/>
              <a:gd name="connsiteX7" fmla="*/ 876300 w 1174750"/>
              <a:gd name="connsiteY7" fmla="*/ 1581150 h 1822450"/>
              <a:gd name="connsiteX8" fmla="*/ 1123950 w 1174750"/>
              <a:gd name="connsiteY8" fmla="*/ 1765300 h 1822450"/>
              <a:gd name="connsiteX9" fmla="*/ 1174750 w 1174750"/>
              <a:gd name="connsiteY9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822450">
                <a:moveTo>
                  <a:pt x="0" y="0"/>
                </a:moveTo>
                <a:lnTo>
                  <a:pt x="228600" y="88900"/>
                </a:lnTo>
                <a:lnTo>
                  <a:pt x="311150" y="158750"/>
                </a:lnTo>
                <a:lnTo>
                  <a:pt x="317500" y="361950"/>
                </a:lnTo>
                <a:lnTo>
                  <a:pt x="323850" y="615950"/>
                </a:lnTo>
                <a:lnTo>
                  <a:pt x="438150" y="1028700"/>
                </a:lnTo>
                <a:lnTo>
                  <a:pt x="647700" y="1358900"/>
                </a:lnTo>
                <a:lnTo>
                  <a:pt x="876300" y="1581150"/>
                </a:lnTo>
                <a:lnTo>
                  <a:pt x="1123950" y="1765300"/>
                </a:lnTo>
                <a:lnTo>
                  <a:pt x="1174750" y="1822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76350" y="2095500"/>
            <a:ext cx="1041400" cy="1327150"/>
          </a:xfrm>
          <a:custGeom>
            <a:avLst/>
            <a:gdLst>
              <a:gd name="connsiteX0" fmla="*/ 1041400 w 1041400"/>
              <a:gd name="connsiteY0" fmla="*/ 1263650 h 1327150"/>
              <a:gd name="connsiteX1" fmla="*/ 863600 w 1041400"/>
              <a:gd name="connsiteY1" fmla="*/ 1327150 h 1327150"/>
              <a:gd name="connsiteX2" fmla="*/ 412750 w 1041400"/>
              <a:gd name="connsiteY2" fmla="*/ 1181100 h 1327150"/>
              <a:gd name="connsiteX3" fmla="*/ 0 w 1041400"/>
              <a:gd name="connsiteY3" fmla="*/ 971550 h 1327150"/>
              <a:gd name="connsiteX4" fmla="*/ 57150 w 1041400"/>
              <a:gd name="connsiteY4" fmla="*/ 679450 h 1327150"/>
              <a:gd name="connsiteX5" fmla="*/ 63500 w 1041400"/>
              <a:gd name="connsiteY5" fmla="*/ 158750 h 1327150"/>
              <a:gd name="connsiteX6" fmla="*/ 120650 w 1041400"/>
              <a:gd name="connsiteY6" fmla="*/ 120650 h 1327150"/>
              <a:gd name="connsiteX7" fmla="*/ 146050 w 1041400"/>
              <a:gd name="connsiteY7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400" h="1327150">
                <a:moveTo>
                  <a:pt x="1041400" y="1263650"/>
                </a:moveTo>
                <a:lnTo>
                  <a:pt x="863600" y="1327150"/>
                </a:lnTo>
                <a:lnTo>
                  <a:pt x="412750" y="1181100"/>
                </a:lnTo>
                <a:lnTo>
                  <a:pt x="0" y="971550"/>
                </a:lnTo>
                <a:lnTo>
                  <a:pt x="57150" y="679450"/>
                </a:lnTo>
                <a:cubicBezTo>
                  <a:pt x="59267" y="505883"/>
                  <a:pt x="61383" y="332317"/>
                  <a:pt x="63500" y="158750"/>
                </a:cubicBezTo>
                <a:lnTo>
                  <a:pt x="120650" y="120650"/>
                </a:lnTo>
                <a:lnTo>
                  <a:pt x="14605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79877" name="Picture 2" descr="D:\diplomski rad 2011\HJUZ.jpg"/>
          <p:cNvPicPr>
            <a:picLocks noChangeAspect="1" noChangeArrowheads="1"/>
          </p:cNvPicPr>
          <p:nvPr/>
        </p:nvPicPr>
        <p:blipFill>
          <a:blip r:embed="rId5"/>
          <a:srcRect l="-919" t="5634" r="1802" b="4225"/>
          <a:stretch>
            <a:fillRect/>
          </a:stretch>
        </p:blipFill>
        <p:spPr bwMode="auto">
          <a:xfrm>
            <a:off x="2971800" y="3556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Freeform 9"/>
          <p:cNvSpPr>
            <a:spLocks/>
          </p:cNvSpPr>
          <p:nvPr/>
        </p:nvSpPr>
        <p:spPr bwMode="auto">
          <a:xfrm>
            <a:off x="4872038" y="1981200"/>
            <a:ext cx="157162" cy="139700"/>
          </a:xfrm>
          <a:custGeom>
            <a:avLst/>
            <a:gdLst>
              <a:gd name="T0" fmla="*/ 61898 w 325"/>
              <a:gd name="T1" fmla="*/ 0 h 302"/>
              <a:gd name="T2" fmla="*/ 18376 w 325"/>
              <a:gd name="T3" fmla="*/ 42095 h 302"/>
              <a:gd name="T4" fmla="*/ 18376 w 325"/>
              <a:gd name="T5" fmla="*/ 125823 h 302"/>
              <a:gd name="T6" fmla="*/ 128147 w 325"/>
              <a:gd name="T7" fmla="*/ 125823 h 302"/>
              <a:gd name="T8" fmla="*/ 149908 w 325"/>
              <a:gd name="T9" fmla="*/ 42095 h 302"/>
              <a:gd name="T10" fmla="*/ 84142 w 325"/>
              <a:gd name="T11" fmla="*/ 20816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79879" name="Freeform 6"/>
          <p:cNvSpPr>
            <a:spLocks/>
          </p:cNvSpPr>
          <p:nvPr/>
        </p:nvSpPr>
        <p:spPr bwMode="auto">
          <a:xfrm>
            <a:off x="4724400" y="2133600"/>
            <a:ext cx="228600" cy="179388"/>
          </a:xfrm>
          <a:custGeom>
            <a:avLst/>
            <a:gdLst>
              <a:gd name="T0" fmla="*/ 124741 w 416"/>
              <a:gd name="T1" fmla="*/ 0 h 378"/>
              <a:gd name="T2" fmla="*/ 25278 w 416"/>
              <a:gd name="T3" fmla="*/ 43186 h 378"/>
              <a:gd name="T4" fmla="*/ 50006 w 416"/>
              <a:gd name="T5" fmla="*/ 129558 h 378"/>
              <a:gd name="T6" fmla="*/ 174747 w 416"/>
              <a:gd name="T7" fmla="*/ 172269 h 378"/>
              <a:gd name="T8" fmla="*/ 224753 w 416"/>
              <a:gd name="T9" fmla="*/ 86372 h 378"/>
              <a:gd name="T10" fmla="*/ 150019 w 416"/>
              <a:gd name="T11" fmla="*/ 21830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 descr="D:\diplomski rad 2011\KARTA 19 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4800"/>
            <a:ext cx="2822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7" descr="D:\diplomski rad 2011\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064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1714500" y="2025650"/>
            <a:ext cx="1174750" cy="1822450"/>
          </a:xfrm>
          <a:custGeom>
            <a:avLst/>
            <a:gdLst>
              <a:gd name="connsiteX0" fmla="*/ 0 w 1174750"/>
              <a:gd name="connsiteY0" fmla="*/ 0 h 1822450"/>
              <a:gd name="connsiteX1" fmla="*/ 228600 w 1174750"/>
              <a:gd name="connsiteY1" fmla="*/ 88900 h 1822450"/>
              <a:gd name="connsiteX2" fmla="*/ 311150 w 1174750"/>
              <a:gd name="connsiteY2" fmla="*/ 158750 h 1822450"/>
              <a:gd name="connsiteX3" fmla="*/ 317500 w 1174750"/>
              <a:gd name="connsiteY3" fmla="*/ 361950 h 1822450"/>
              <a:gd name="connsiteX4" fmla="*/ 323850 w 1174750"/>
              <a:gd name="connsiteY4" fmla="*/ 615950 h 1822450"/>
              <a:gd name="connsiteX5" fmla="*/ 438150 w 1174750"/>
              <a:gd name="connsiteY5" fmla="*/ 1028700 h 1822450"/>
              <a:gd name="connsiteX6" fmla="*/ 647700 w 1174750"/>
              <a:gd name="connsiteY6" fmla="*/ 1358900 h 1822450"/>
              <a:gd name="connsiteX7" fmla="*/ 876300 w 1174750"/>
              <a:gd name="connsiteY7" fmla="*/ 1581150 h 1822450"/>
              <a:gd name="connsiteX8" fmla="*/ 1123950 w 1174750"/>
              <a:gd name="connsiteY8" fmla="*/ 1765300 h 1822450"/>
              <a:gd name="connsiteX9" fmla="*/ 1174750 w 1174750"/>
              <a:gd name="connsiteY9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822450">
                <a:moveTo>
                  <a:pt x="0" y="0"/>
                </a:moveTo>
                <a:lnTo>
                  <a:pt x="228600" y="88900"/>
                </a:lnTo>
                <a:lnTo>
                  <a:pt x="311150" y="158750"/>
                </a:lnTo>
                <a:lnTo>
                  <a:pt x="317500" y="361950"/>
                </a:lnTo>
                <a:lnTo>
                  <a:pt x="323850" y="615950"/>
                </a:lnTo>
                <a:lnTo>
                  <a:pt x="438150" y="1028700"/>
                </a:lnTo>
                <a:lnTo>
                  <a:pt x="647700" y="1358900"/>
                </a:lnTo>
                <a:lnTo>
                  <a:pt x="876300" y="1581150"/>
                </a:lnTo>
                <a:lnTo>
                  <a:pt x="1123950" y="1765300"/>
                </a:lnTo>
                <a:lnTo>
                  <a:pt x="1174750" y="1822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76350" y="2095500"/>
            <a:ext cx="1041400" cy="1327150"/>
          </a:xfrm>
          <a:custGeom>
            <a:avLst/>
            <a:gdLst>
              <a:gd name="connsiteX0" fmla="*/ 1041400 w 1041400"/>
              <a:gd name="connsiteY0" fmla="*/ 1263650 h 1327150"/>
              <a:gd name="connsiteX1" fmla="*/ 863600 w 1041400"/>
              <a:gd name="connsiteY1" fmla="*/ 1327150 h 1327150"/>
              <a:gd name="connsiteX2" fmla="*/ 412750 w 1041400"/>
              <a:gd name="connsiteY2" fmla="*/ 1181100 h 1327150"/>
              <a:gd name="connsiteX3" fmla="*/ 0 w 1041400"/>
              <a:gd name="connsiteY3" fmla="*/ 971550 h 1327150"/>
              <a:gd name="connsiteX4" fmla="*/ 57150 w 1041400"/>
              <a:gd name="connsiteY4" fmla="*/ 679450 h 1327150"/>
              <a:gd name="connsiteX5" fmla="*/ 63500 w 1041400"/>
              <a:gd name="connsiteY5" fmla="*/ 158750 h 1327150"/>
              <a:gd name="connsiteX6" fmla="*/ 120650 w 1041400"/>
              <a:gd name="connsiteY6" fmla="*/ 120650 h 1327150"/>
              <a:gd name="connsiteX7" fmla="*/ 146050 w 1041400"/>
              <a:gd name="connsiteY7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400" h="1327150">
                <a:moveTo>
                  <a:pt x="1041400" y="1263650"/>
                </a:moveTo>
                <a:lnTo>
                  <a:pt x="863600" y="1327150"/>
                </a:lnTo>
                <a:lnTo>
                  <a:pt x="412750" y="1181100"/>
                </a:lnTo>
                <a:lnTo>
                  <a:pt x="0" y="971550"/>
                </a:lnTo>
                <a:lnTo>
                  <a:pt x="57150" y="679450"/>
                </a:lnTo>
                <a:cubicBezTo>
                  <a:pt x="59267" y="505883"/>
                  <a:pt x="61383" y="332317"/>
                  <a:pt x="63500" y="158750"/>
                </a:cubicBezTo>
                <a:lnTo>
                  <a:pt x="120650" y="120650"/>
                </a:lnTo>
                <a:lnTo>
                  <a:pt x="14605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81925" name="Picture 2" descr="D:\diplomski rad 2011\HJUZ.jpg"/>
          <p:cNvPicPr>
            <a:picLocks noChangeAspect="1" noChangeArrowheads="1"/>
          </p:cNvPicPr>
          <p:nvPr/>
        </p:nvPicPr>
        <p:blipFill>
          <a:blip r:embed="rId5"/>
          <a:srcRect l="-919" t="5634" r="1802" b="4225"/>
          <a:stretch>
            <a:fillRect/>
          </a:stretch>
        </p:blipFill>
        <p:spPr bwMode="auto">
          <a:xfrm>
            <a:off x="2971800" y="3556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Freeform 9"/>
          <p:cNvSpPr>
            <a:spLocks/>
          </p:cNvSpPr>
          <p:nvPr/>
        </p:nvSpPr>
        <p:spPr bwMode="auto">
          <a:xfrm>
            <a:off x="4872038" y="1981200"/>
            <a:ext cx="157162" cy="139700"/>
          </a:xfrm>
          <a:custGeom>
            <a:avLst/>
            <a:gdLst>
              <a:gd name="T0" fmla="*/ 61898 w 325"/>
              <a:gd name="T1" fmla="*/ 0 h 302"/>
              <a:gd name="T2" fmla="*/ 18376 w 325"/>
              <a:gd name="T3" fmla="*/ 42095 h 302"/>
              <a:gd name="T4" fmla="*/ 18376 w 325"/>
              <a:gd name="T5" fmla="*/ 125823 h 302"/>
              <a:gd name="T6" fmla="*/ 128147 w 325"/>
              <a:gd name="T7" fmla="*/ 125823 h 302"/>
              <a:gd name="T8" fmla="*/ 149908 w 325"/>
              <a:gd name="T9" fmla="*/ 42095 h 302"/>
              <a:gd name="T10" fmla="*/ 84142 w 325"/>
              <a:gd name="T11" fmla="*/ 20816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1927" name="Freeform 7"/>
          <p:cNvSpPr>
            <a:spLocks/>
          </p:cNvSpPr>
          <p:nvPr/>
        </p:nvSpPr>
        <p:spPr bwMode="auto">
          <a:xfrm>
            <a:off x="4953000" y="1600200"/>
            <a:ext cx="685800" cy="239713"/>
          </a:xfrm>
          <a:custGeom>
            <a:avLst/>
            <a:gdLst>
              <a:gd name="T0" fmla="*/ 262729 w 355"/>
              <a:gd name="T1" fmla="*/ 31727 h 340"/>
              <a:gd name="T2" fmla="*/ 173865 w 355"/>
              <a:gd name="T3" fmla="*/ 31727 h 340"/>
              <a:gd name="T4" fmla="*/ 0 w 355"/>
              <a:gd name="T5" fmla="*/ 95885 h 340"/>
              <a:gd name="T6" fmla="*/ 173865 w 355"/>
              <a:gd name="T7" fmla="*/ 223497 h 340"/>
              <a:gd name="T8" fmla="*/ 612390 w 355"/>
              <a:gd name="T9" fmla="*/ 191770 h 340"/>
              <a:gd name="T10" fmla="*/ 612390 w 355"/>
              <a:gd name="T11" fmla="*/ 95885 h 340"/>
              <a:gd name="T12" fmla="*/ 173865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1928" name="Freeform 6"/>
          <p:cNvSpPr>
            <a:spLocks/>
          </p:cNvSpPr>
          <p:nvPr/>
        </p:nvSpPr>
        <p:spPr bwMode="auto">
          <a:xfrm>
            <a:off x="4724400" y="2133600"/>
            <a:ext cx="228600" cy="179388"/>
          </a:xfrm>
          <a:custGeom>
            <a:avLst/>
            <a:gdLst>
              <a:gd name="T0" fmla="*/ 124741 w 416"/>
              <a:gd name="T1" fmla="*/ 0 h 378"/>
              <a:gd name="T2" fmla="*/ 25278 w 416"/>
              <a:gd name="T3" fmla="*/ 43186 h 378"/>
              <a:gd name="T4" fmla="*/ 50006 w 416"/>
              <a:gd name="T5" fmla="*/ 129558 h 378"/>
              <a:gd name="T6" fmla="*/ 174747 w 416"/>
              <a:gd name="T7" fmla="*/ 172269 h 378"/>
              <a:gd name="T8" fmla="*/ 224753 w 416"/>
              <a:gd name="T9" fmla="*/ 86372 h 378"/>
              <a:gd name="T10" fmla="*/ 150019 w 416"/>
              <a:gd name="T11" fmla="*/ 21830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D:\diplomski rad 2011\HJUZ.jpg"/>
          <p:cNvPicPr>
            <a:picLocks noChangeAspect="1" noChangeArrowheads="1"/>
          </p:cNvPicPr>
          <p:nvPr/>
        </p:nvPicPr>
        <p:blipFill>
          <a:blip r:embed="rId3"/>
          <a:srcRect l="-919" t="5634" r="1802" b="4225"/>
          <a:stretch>
            <a:fillRect/>
          </a:stretch>
        </p:blipFill>
        <p:spPr bwMode="auto">
          <a:xfrm>
            <a:off x="6032500" y="3810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7524750" y="2203450"/>
            <a:ext cx="931863" cy="1125538"/>
          </a:xfrm>
          <a:custGeom>
            <a:avLst/>
            <a:gdLst>
              <a:gd name="connsiteX0" fmla="*/ 920750 w 931889"/>
              <a:gd name="connsiteY0" fmla="*/ 1047750 h 1125710"/>
              <a:gd name="connsiteX1" fmla="*/ 882650 w 931889"/>
              <a:gd name="connsiteY1" fmla="*/ 1066800 h 1125710"/>
              <a:gd name="connsiteX2" fmla="*/ 863600 w 931889"/>
              <a:gd name="connsiteY2" fmla="*/ 1073150 h 1125710"/>
              <a:gd name="connsiteX3" fmla="*/ 673100 w 931889"/>
              <a:gd name="connsiteY3" fmla="*/ 1123950 h 1125710"/>
              <a:gd name="connsiteX4" fmla="*/ 647700 w 931889"/>
              <a:gd name="connsiteY4" fmla="*/ 1117600 h 1125710"/>
              <a:gd name="connsiteX5" fmla="*/ 628650 w 931889"/>
              <a:gd name="connsiteY5" fmla="*/ 1111250 h 1125710"/>
              <a:gd name="connsiteX6" fmla="*/ 584200 w 931889"/>
              <a:gd name="connsiteY6" fmla="*/ 1098550 h 1125710"/>
              <a:gd name="connsiteX7" fmla="*/ 0 w 931889"/>
              <a:gd name="connsiteY7" fmla="*/ 787400 h 1125710"/>
              <a:gd name="connsiteX8" fmla="*/ 82550 w 931889"/>
              <a:gd name="connsiteY8" fmla="*/ 558800 h 1125710"/>
              <a:gd name="connsiteX9" fmla="*/ 63500 w 931889"/>
              <a:gd name="connsiteY9" fmla="*/ 203200 h 1125710"/>
              <a:gd name="connsiteX10" fmla="*/ 120650 w 931889"/>
              <a:gd name="connsiteY10" fmla="*/ 101600 h 1125710"/>
              <a:gd name="connsiteX11" fmla="*/ 133350 w 931889"/>
              <a:gd name="connsiteY11" fmla="*/ 0 h 1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1889" h="1125710">
                <a:moveTo>
                  <a:pt x="920750" y="1047750"/>
                </a:moveTo>
                <a:cubicBezTo>
                  <a:pt x="872867" y="1063711"/>
                  <a:pt x="931889" y="1042181"/>
                  <a:pt x="882650" y="1066800"/>
                </a:cubicBezTo>
                <a:cubicBezTo>
                  <a:pt x="876663" y="1069793"/>
                  <a:pt x="863600" y="1073150"/>
                  <a:pt x="863600" y="1073150"/>
                </a:cubicBezTo>
                <a:cubicBezTo>
                  <a:pt x="800100" y="1090083"/>
                  <a:pt x="737469" y="1110698"/>
                  <a:pt x="673100" y="1123950"/>
                </a:cubicBezTo>
                <a:cubicBezTo>
                  <a:pt x="664552" y="1125710"/>
                  <a:pt x="656091" y="1119998"/>
                  <a:pt x="647700" y="1117600"/>
                </a:cubicBezTo>
                <a:cubicBezTo>
                  <a:pt x="641264" y="1115761"/>
                  <a:pt x="635144" y="1112873"/>
                  <a:pt x="628650" y="1111250"/>
                </a:cubicBezTo>
                <a:cubicBezTo>
                  <a:pt x="584981" y="1100333"/>
                  <a:pt x="609745" y="1111323"/>
                  <a:pt x="584200" y="1098550"/>
                </a:cubicBezTo>
                <a:lnTo>
                  <a:pt x="0" y="787400"/>
                </a:lnTo>
                <a:lnTo>
                  <a:pt x="82550" y="558800"/>
                </a:lnTo>
                <a:lnTo>
                  <a:pt x="63500" y="203200"/>
                </a:lnTo>
                <a:cubicBezTo>
                  <a:pt x="122939" y="110739"/>
                  <a:pt x="120650" y="149528"/>
                  <a:pt x="120650" y="101600"/>
                </a:cubicBezTo>
                <a:lnTo>
                  <a:pt x="133350" y="0"/>
                </a:lnTo>
              </a:path>
            </a:pathLst>
          </a:cu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83971" name="Picture 3" descr="D:\diplomski rad 2011\KARTA 19 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04800"/>
            <a:ext cx="2822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7" descr="D:\diplomski rad 2011\7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064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1714500" y="2025650"/>
            <a:ext cx="1174750" cy="1822450"/>
          </a:xfrm>
          <a:custGeom>
            <a:avLst/>
            <a:gdLst>
              <a:gd name="connsiteX0" fmla="*/ 0 w 1174750"/>
              <a:gd name="connsiteY0" fmla="*/ 0 h 1822450"/>
              <a:gd name="connsiteX1" fmla="*/ 228600 w 1174750"/>
              <a:gd name="connsiteY1" fmla="*/ 88900 h 1822450"/>
              <a:gd name="connsiteX2" fmla="*/ 311150 w 1174750"/>
              <a:gd name="connsiteY2" fmla="*/ 158750 h 1822450"/>
              <a:gd name="connsiteX3" fmla="*/ 317500 w 1174750"/>
              <a:gd name="connsiteY3" fmla="*/ 361950 h 1822450"/>
              <a:gd name="connsiteX4" fmla="*/ 323850 w 1174750"/>
              <a:gd name="connsiteY4" fmla="*/ 615950 h 1822450"/>
              <a:gd name="connsiteX5" fmla="*/ 438150 w 1174750"/>
              <a:gd name="connsiteY5" fmla="*/ 1028700 h 1822450"/>
              <a:gd name="connsiteX6" fmla="*/ 647700 w 1174750"/>
              <a:gd name="connsiteY6" fmla="*/ 1358900 h 1822450"/>
              <a:gd name="connsiteX7" fmla="*/ 876300 w 1174750"/>
              <a:gd name="connsiteY7" fmla="*/ 1581150 h 1822450"/>
              <a:gd name="connsiteX8" fmla="*/ 1123950 w 1174750"/>
              <a:gd name="connsiteY8" fmla="*/ 1765300 h 1822450"/>
              <a:gd name="connsiteX9" fmla="*/ 1174750 w 1174750"/>
              <a:gd name="connsiteY9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822450">
                <a:moveTo>
                  <a:pt x="0" y="0"/>
                </a:moveTo>
                <a:lnTo>
                  <a:pt x="228600" y="88900"/>
                </a:lnTo>
                <a:lnTo>
                  <a:pt x="311150" y="158750"/>
                </a:lnTo>
                <a:lnTo>
                  <a:pt x="317500" y="361950"/>
                </a:lnTo>
                <a:lnTo>
                  <a:pt x="323850" y="615950"/>
                </a:lnTo>
                <a:lnTo>
                  <a:pt x="438150" y="1028700"/>
                </a:lnTo>
                <a:lnTo>
                  <a:pt x="647700" y="1358900"/>
                </a:lnTo>
                <a:lnTo>
                  <a:pt x="876300" y="1581150"/>
                </a:lnTo>
                <a:lnTo>
                  <a:pt x="1123950" y="1765300"/>
                </a:lnTo>
                <a:lnTo>
                  <a:pt x="1174750" y="1822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76350" y="2095500"/>
            <a:ext cx="1041400" cy="1327150"/>
          </a:xfrm>
          <a:custGeom>
            <a:avLst/>
            <a:gdLst>
              <a:gd name="connsiteX0" fmla="*/ 1041400 w 1041400"/>
              <a:gd name="connsiteY0" fmla="*/ 1263650 h 1327150"/>
              <a:gd name="connsiteX1" fmla="*/ 863600 w 1041400"/>
              <a:gd name="connsiteY1" fmla="*/ 1327150 h 1327150"/>
              <a:gd name="connsiteX2" fmla="*/ 412750 w 1041400"/>
              <a:gd name="connsiteY2" fmla="*/ 1181100 h 1327150"/>
              <a:gd name="connsiteX3" fmla="*/ 0 w 1041400"/>
              <a:gd name="connsiteY3" fmla="*/ 971550 h 1327150"/>
              <a:gd name="connsiteX4" fmla="*/ 57150 w 1041400"/>
              <a:gd name="connsiteY4" fmla="*/ 679450 h 1327150"/>
              <a:gd name="connsiteX5" fmla="*/ 63500 w 1041400"/>
              <a:gd name="connsiteY5" fmla="*/ 158750 h 1327150"/>
              <a:gd name="connsiteX6" fmla="*/ 120650 w 1041400"/>
              <a:gd name="connsiteY6" fmla="*/ 120650 h 1327150"/>
              <a:gd name="connsiteX7" fmla="*/ 146050 w 1041400"/>
              <a:gd name="connsiteY7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400" h="1327150">
                <a:moveTo>
                  <a:pt x="1041400" y="1263650"/>
                </a:moveTo>
                <a:lnTo>
                  <a:pt x="863600" y="1327150"/>
                </a:lnTo>
                <a:lnTo>
                  <a:pt x="412750" y="1181100"/>
                </a:lnTo>
                <a:lnTo>
                  <a:pt x="0" y="971550"/>
                </a:lnTo>
                <a:lnTo>
                  <a:pt x="57150" y="679450"/>
                </a:lnTo>
                <a:cubicBezTo>
                  <a:pt x="59267" y="505883"/>
                  <a:pt x="61383" y="332317"/>
                  <a:pt x="63500" y="158750"/>
                </a:cubicBezTo>
                <a:lnTo>
                  <a:pt x="120650" y="120650"/>
                </a:lnTo>
                <a:lnTo>
                  <a:pt x="14605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6" name="Freeform 15"/>
          <p:cNvSpPr/>
          <p:nvPr/>
        </p:nvSpPr>
        <p:spPr>
          <a:xfrm>
            <a:off x="7981950" y="2152650"/>
            <a:ext cx="1085850" cy="1657350"/>
          </a:xfrm>
          <a:custGeom>
            <a:avLst/>
            <a:gdLst>
              <a:gd name="connsiteX0" fmla="*/ 1085850 w 1085850"/>
              <a:gd name="connsiteY0" fmla="*/ 1657350 h 1657350"/>
              <a:gd name="connsiteX1" fmla="*/ 476250 w 1085850"/>
              <a:gd name="connsiteY1" fmla="*/ 1104900 h 1657350"/>
              <a:gd name="connsiteX2" fmla="*/ 254000 w 1085850"/>
              <a:gd name="connsiteY2" fmla="*/ 723900 h 1657350"/>
              <a:gd name="connsiteX3" fmla="*/ 190500 w 1085850"/>
              <a:gd name="connsiteY3" fmla="*/ 266700 h 1657350"/>
              <a:gd name="connsiteX4" fmla="*/ 209550 w 1085850"/>
              <a:gd name="connsiteY4" fmla="*/ 139700 h 1657350"/>
              <a:gd name="connsiteX5" fmla="*/ 196850 w 1085850"/>
              <a:gd name="connsiteY5" fmla="*/ 120650 h 1657350"/>
              <a:gd name="connsiteX6" fmla="*/ 196850 w 1085850"/>
              <a:gd name="connsiteY6" fmla="*/ 107950 h 1657350"/>
              <a:gd name="connsiteX7" fmla="*/ 0 w 1085850"/>
              <a:gd name="connsiteY7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50" h="1657350">
                <a:moveTo>
                  <a:pt x="1085850" y="1657350"/>
                </a:moveTo>
                <a:lnTo>
                  <a:pt x="476250" y="1104900"/>
                </a:lnTo>
                <a:lnTo>
                  <a:pt x="254000" y="723900"/>
                </a:lnTo>
                <a:lnTo>
                  <a:pt x="190500" y="266700"/>
                </a:lnTo>
                <a:cubicBezTo>
                  <a:pt x="196850" y="224367"/>
                  <a:pt x="207691" y="182467"/>
                  <a:pt x="209550" y="139700"/>
                </a:cubicBezTo>
                <a:cubicBezTo>
                  <a:pt x="209882" y="132075"/>
                  <a:pt x="199684" y="127736"/>
                  <a:pt x="196850" y="120650"/>
                </a:cubicBezTo>
                <a:cubicBezTo>
                  <a:pt x="195278" y="116719"/>
                  <a:pt x="196850" y="112183"/>
                  <a:pt x="196850" y="10795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83976" name="Picture 2" descr="D:\diplomski rad 2011\HJUZ.jpg"/>
          <p:cNvPicPr>
            <a:picLocks noChangeAspect="1" noChangeArrowheads="1"/>
          </p:cNvPicPr>
          <p:nvPr/>
        </p:nvPicPr>
        <p:blipFill>
          <a:blip r:embed="rId3"/>
          <a:srcRect l="-919" t="5634" r="1802" b="4225"/>
          <a:stretch>
            <a:fillRect/>
          </a:stretch>
        </p:blipFill>
        <p:spPr bwMode="auto">
          <a:xfrm>
            <a:off x="2971800" y="3556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Freeform 9"/>
          <p:cNvSpPr>
            <a:spLocks/>
          </p:cNvSpPr>
          <p:nvPr/>
        </p:nvSpPr>
        <p:spPr bwMode="auto">
          <a:xfrm>
            <a:off x="4872038" y="1981200"/>
            <a:ext cx="157162" cy="139700"/>
          </a:xfrm>
          <a:custGeom>
            <a:avLst/>
            <a:gdLst>
              <a:gd name="T0" fmla="*/ 61898 w 325"/>
              <a:gd name="T1" fmla="*/ 0 h 302"/>
              <a:gd name="T2" fmla="*/ 18376 w 325"/>
              <a:gd name="T3" fmla="*/ 42095 h 302"/>
              <a:gd name="T4" fmla="*/ 18376 w 325"/>
              <a:gd name="T5" fmla="*/ 125823 h 302"/>
              <a:gd name="T6" fmla="*/ 128147 w 325"/>
              <a:gd name="T7" fmla="*/ 125823 h 302"/>
              <a:gd name="T8" fmla="*/ 149908 w 325"/>
              <a:gd name="T9" fmla="*/ 42095 h 302"/>
              <a:gd name="T10" fmla="*/ 84142 w 325"/>
              <a:gd name="T11" fmla="*/ 20816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3978" name="Freeform 7"/>
          <p:cNvSpPr>
            <a:spLocks/>
          </p:cNvSpPr>
          <p:nvPr/>
        </p:nvSpPr>
        <p:spPr bwMode="auto">
          <a:xfrm>
            <a:off x="4953000" y="1600200"/>
            <a:ext cx="685800" cy="239713"/>
          </a:xfrm>
          <a:custGeom>
            <a:avLst/>
            <a:gdLst>
              <a:gd name="T0" fmla="*/ 262729 w 355"/>
              <a:gd name="T1" fmla="*/ 31727 h 340"/>
              <a:gd name="T2" fmla="*/ 173865 w 355"/>
              <a:gd name="T3" fmla="*/ 31727 h 340"/>
              <a:gd name="T4" fmla="*/ 0 w 355"/>
              <a:gd name="T5" fmla="*/ 95885 h 340"/>
              <a:gd name="T6" fmla="*/ 173865 w 355"/>
              <a:gd name="T7" fmla="*/ 223497 h 340"/>
              <a:gd name="T8" fmla="*/ 612390 w 355"/>
              <a:gd name="T9" fmla="*/ 191770 h 340"/>
              <a:gd name="T10" fmla="*/ 612390 w 355"/>
              <a:gd name="T11" fmla="*/ 95885 h 340"/>
              <a:gd name="T12" fmla="*/ 173865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3979" name="Freeform 6"/>
          <p:cNvSpPr>
            <a:spLocks/>
          </p:cNvSpPr>
          <p:nvPr/>
        </p:nvSpPr>
        <p:spPr bwMode="auto">
          <a:xfrm>
            <a:off x="4724400" y="2133600"/>
            <a:ext cx="228600" cy="179388"/>
          </a:xfrm>
          <a:custGeom>
            <a:avLst/>
            <a:gdLst>
              <a:gd name="T0" fmla="*/ 124741 w 416"/>
              <a:gd name="T1" fmla="*/ 0 h 378"/>
              <a:gd name="T2" fmla="*/ 25278 w 416"/>
              <a:gd name="T3" fmla="*/ 43186 h 378"/>
              <a:gd name="T4" fmla="*/ 50006 w 416"/>
              <a:gd name="T5" fmla="*/ 129558 h 378"/>
              <a:gd name="T6" fmla="*/ 174747 w 416"/>
              <a:gd name="T7" fmla="*/ 172269 h 378"/>
              <a:gd name="T8" fmla="*/ 224753 w 416"/>
              <a:gd name="T9" fmla="*/ 86372 h 378"/>
              <a:gd name="T10" fmla="*/ 150019 w 416"/>
              <a:gd name="T11" fmla="*/ 21830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D:\diplomski rad 2011\HJUZ.jpg"/>
          <p:cNvPicPr>
            <a:picLocks noChangeAspect="1" noChangeArrowheads="1"/>
          </p:cNvPicPr>
          <p:nvPr/>
        </p:nvPicPr>
        <p:blipFill>
          <a:blip r:embed="rId3"/>
          <a:srcRect l="-919" t="5634" r="1802" b="4225"/>
          <a:stretch>
            <a:fillRect/>
          </a:stretch>
        </p:blipFill>
        <p:spPr bwMode="auto">
          <a:xfrm>
            <a:off x="6032500" y="3810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7524750" y="2203450"/>
            <a:ext cx="931863" cy="1125538"/>
          </a:xfrm>
          <a:custGeom>
            <a:avLst/>
            <a:gdLst>
              <a:gd name="connsiteX0" fmla="*/ 920750 w 931889"/>
              <a:gd name="connsiteY0" fmla="*/ 1047750 h 1125710"/>
              <a:gd name="connsiteX1" fmla="*/ 882650 w 931889"/>
              <a:gd name="connsiteY1" fmla="*/ 1066800 h 1125710"/>
              <a:gd name="connsiteX2" fmla="*/ 863600 w 931889"/>
              <a:gd name="connsiteY2" fmla="*/ 1073150 h 1125710"/>
              <a:gd name="connsiteX3" fmla="*/ 673100 w 931889"/>
              <a:gd name="connsiteY3" fmla="*/ 1123950 h 1125710"/>
              <a:gd name="connsiteX4" fmla="*/ 647700 w 931889"/>
              <a:gd name="connsiteY4" fmla="*/ 1117600 h 1125710"/>
              <a:gd name="connsiteX5" fmla="*/ 628650 w 931889"/>
              <a:gd name="connsiteY5" fmla="*/ 1111250 h 1125710"/>
              <a:gd name="connsiteX6" fmla="*/ 584200 w 931889"/>
              <a:gd name="connsiteY6" fmla="*/ 1098550 h 1125710"/>
              <a:gd name="connsiteX7" fmla="*/ 0 w 931889"/>
              <a:gd name="connsiteY7" fmla="*/ 787400 h 1125710"/>
              <a:gd name="connsiteX8" fmla="*/ 82550 w 931889"/>
              <a:gd name="connsiteY8" fmla="*/ 558800 h 1125710"/>
              <a:gd name="connsiteX9" fmla="*/ 63500 w 931889"/>
              <a:gd name="connsiteY9" fmla="*/ 203200 h 1125710"/>
              <a:gd name="connsiteX10" fmla="*/ 120650 w 931889"/>
              <a:gd name="connsiteY10" fmla="*/ 101600 h 1125710"/>
              <a:gd name="connsiteX11" fmla="*/ 133350 w 931889"/>
              <a:gd name="connsiteY11" fmla="*/ 0 h 1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1889" h="1125710">
                <a:moveTo>
                  <a:pt x="920750" y="1047750"/>
                </a:moveTo>
                <a:cubicBezTo>
                  <a:pt x="872867" y="1063711"/>
                  <a:pt x="931889" y="1042181"/>
                  <a:pt x="882650" y="1066800"/>
                </a:cubicBezTo>
                <a:cubicBezTo>
                  <a:pt x="876663" y="1069793"/>
                  <a:pt x="863600" y="1073150"/>
                  <a:pt x="863600" y="1073150"/>
                </a:cubicBezTo>
                <a:cubicBezTo>
                  <a:pt x="800100" y="1090083"/>
                  <a:pt x="737469" y="1110698"/>
                  <a:pt x="673100" y="1123950"/>
                </a:cubicBezTo>
                <a:cubicBezTo>
                  <a:pt x="664552" y="1125710"/>
                  <a:pt x="656091" y="1119998"/>
                  <a:pt x="647700" y="1117600"/>
                </a:cubicBezTo>
                <a:cubicBezTo>
                  <a:pt x="641264" y="1115761"/>
                  <a:pt x="635144" y="1112873"/>
                  <a:pt x="628650" y="1111250"/>
                </a:cubicBezTo>
                <a:cubicBezTo>
                  <a:pt x="584981" y="1100333"/>
                  <a:pt x="609745" y="1111323"/>
                  <a:pt x="584200" y="1098550"/>
                </a:cubicBezTo>
                <a:lnTo>
                  <a:pt x="0" y="787400"/>
                </a:lnTo>
                <a:lnTo>
                  <a:pt x="82550" y="558800"/>
                </a:lnTo>
                <a:lnTo>
                  <a:pt x="63500" y="203200"/>
                </a:lnTo>
                <a:cubicBezTo>
                  <a:pt x="122939" y="110739"/>
                  <a:pt x="120650" y="149528"/>
                  <a:pt x="120650" y="101600"/>
                </a:cubicBezTo>
                <a:lnTo>
                  <a:pt x="133350" y="0"/>
                </a:lnTo>
              </a:path>
            </a:pathLst>
          </a:cu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86019" name="Picture 3" descr="D:\diplomski rad 2011\KARTA 19 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04800"/>
            <a:ext cx="2822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7" descr="D:\diplomski rad 2011\7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064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4" descr="D:\diplomski rad 2011\Z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0288" y="4564063"/>
            <a:ext cx="2957512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1714500" y="2025650"/>
            <a:ext cx="1174750" cy="1822450"/>
          </a:xfrm>
          <a:custGeom>
            <a:avLst/>
            <a:gdLst>
              <a:gd name="connsiteX0" fmla="*/ 0 w 1174750"/>
              <a:gd name="connsiteY0" fmla="*/ 0 h 1822450"/>
              <a:gd name="connsiteX1" fmla="*/ 228600 w 1174750"/>
              <a:gd name="connsiteY1" fmla="*/ 88900 h 1822450"/>
              <a:gd name="connsiteX2" fmla="*/ 311150 w 1174750"/>
              <a:gd name="connsiteY2" fmla="*/ 158750 h 1822450"/>
              <a:gd name="connsiteX3" fmla="*/ 317500 w 1174750"/>
              <a:gd name="connsiteY3" fmla="*/ 361950 h 1822450"/>
              <a:gd name="connsiteX4" fmla="*/ 323850 w 1174750"/>
              <a:gd name="connsiteY4" fmla="*/ 615950 h 1822450"/>
              <a:gd name="connsiteX5" fmla="*/ 438150 w 1174750"/>
              <a:gd name="connsiteY5" fmla="*/ 1028700 h 1822450"/>
              <a:gd name="connsiteX6" fmla="*/ 647700 w 1174750"/>
              <a:gd name="connsiteY6" fmla="*/ 1358900 h 1822450"/>
              <a:gd name="connsiteX7" fmla="*/ 876300 w 1174750"/>
              <a:gd name="connsiteY7" fmla="*/ 1581150 h 1822450"/>
              <a:gd name="connsiteX8" fmla="*/ 1123950 w 1174750"/>
              <a:gd name="connsiteY8" fmla="*/ 1765300 h 1822450"/>
              <a:gd name="connsiteX9" fmla="*/ 1174750 w 1174750"/>
              <a:gd name="connsiteY9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822450">
                <a:moveTo>
                  <a:pt x="0" y="0"/>
                </a:moveTo>
                <a:lnTo>
                  <a:pt x="228600" y="88900"/>
                </a:lnTo>
                <a:lnTo>
                  <a:pt x="311150" y="158750"/>
                </a:lnTo>
                <a:lnTo>
                  <a:pt x="317500" y="361950"/>
                </a:lnTo>
                <a:lnTo>
                  <a:pt x="323850" y="615950"/>
                </a:lnTo>
                <a:lnTo>
                  <a:pt x="438150" y="1028700"/>
                </a:lnTo>
                <a:lnTo>
                  <a:pt x="647700" y="1358900"/>
                </a:lnTo>
                <a:lnTo>
                  <a:pt x="876300" y="1581150"/>
                </a:lnTo>
                <a:lnTo>
                  <a:pt x="1123950" y="1765300"/>
                </a:lnTo>
                <a:lnTo>
                  <a:pt x="1174750" y="1822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76350" y="2095500"/>
            <a:ext cx="1041400" cy="1327150"/>
          </a:xfrm>
          <a:custGeom>
            <a:avLst/>
            <a:gdLst>
              <a:gd name="connsiteX0" fmla="*/ 1041400 w 1041400"/>
              <a:gd name="connsiteY0" fmla="*/ 1263650 h 1327150"/>
              <a:gd name="connsiteX1" fmla="*/ 863600 w 1041400"/>
              <a:gd name="connsiteY1" fmla="*/ 1327150 h 1327150"/>
              <a:gd name="connsiteX2" fmla="*/ 412750 w 1041400"/>
              <a:gd name="connsiteY2" fmla="*/ 1181100 h 1327150"/>
              <a:gd name="connsiteX3" fmla="*/ 0 w 1041400"/>
              <a:gd name="connsiteY3" fmla="*/ 971550 h 1327150"/>
              <a:gd name="connsiteX4" fmla="*/ 57150 w 1041400"/>
              <a:gd name="connsiteY4" fmla="*/ 679450 h 1327150"/>
              <a:gd name="connsiteX5" fmla="*/ 63500 w 1041400"/>
              <a:gd name="connsiteY5" fmla="*/ 158750 h 1327150"/>
              <a:gd name="connsiteX6" fmla="*/ 120650 w 1041400"/>
              <a:gd name="connsiteY6" fmla="*/ 120650 h 1327150"/>
              <a:gd name="connsiteX7" fmla="*/ 146050 w 1041400"/>
              <a:gd name="connsiteY7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400" h="1327150">
                <a:moveTo>
                  <a:pt x="1041400" y="1263650"/>
                </a:moveTo>
                <a:lnTo>
                  <a:pt x="863600" y="1327150"/>
                </a:lnTo>
                <a:lnTo>
                  <a:pt x="412750" y="1181100"/>
                </a:lnTo>
                <a:lnTo>
                  <a:pt x="0" y="971550"/>
                </a:lnTo>
                <a:lnTo>
                  <a:pt x="57150" y="679450"/>
                </a:lnTo>
                <a:cubicBezTo>
                  <a:pt x="59267" y="505883"/>
                  <a:pt x="61383" y="332317"/>
                  <a:pt x="63500" y="158750"/>
                </a:cubicBezTo>
                <a:lnTo>
                  <a:pt x="120650" y="120650"/>
                </a:lnTo>
                <a:lnTo>
                  <a:pt x="14605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4" name="Freeform 13"/>
          <p:cNvSpPr/>
          <p:nvPr/>
        </p:nvSpPr>
        <p:spPr>
          <a:xfrm>
            <a:off x="7816850" y="2159000"/>
            <a:ext cx="223838" cy="1733550"/>
          </a:xfrm>
          <a:custGeom>
            <a:avLst/>
            <a:gdLst>
              <a:gd name="connsiteX0" fmla="*/ 146050 w 223238"/>
              <a:gd name="connsiteY0" fmla="*/ 0 h 1733550"/>
              <a:gd name="connsiteX1" fmla="*/ 101600 w 223238"/>
              <a:gd name="connsiteY1" fmla="*/ 1028700 h 1733550"/>
              <a:gd name="connsiteX2" fmla="*/ 222250 w 223238"/>
              <a:gd name="connsiteY2" fmla="*/ 1263650 h 1733550"/>
              <a:gd name="connsiteX3" fmla="*/ 0 w 223238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8" h="1733550">
                <a:moveTo>
                  <a:pt x="146050" y="0"/>
                </a:moveTo>
                <a:lnTo>
                  <a:pt x="101600" y="1028700"/>
                </a:lnTo>
                <a:cubicBezTo>
                  <a:pt x="223238" y="1259172"/>
                  <a:pt x="222250" y="1171138"/>
                  <a:pt x="222250" y="1263650"/>
                </a:cubicBezTo>
                <a:lnTo>
                  <a:pt x="0" y="17335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5" name="Freeform 14"/>
          <p:cNvSpPr/>
          <p:nvPr/>
        </p:nvSpPr>
        <p:spPr>
          <a:xfrm>
            <a:off x="7334250" y="3200400"/>
            <a:ext cx="577850" cy="704850"/>
          </a:xfrm>
          <a:custGeom>
            <a:avLst/>
            <a:gdLst>
              <a:gd name="connsiteX0" fmla="*/ 577850 w 577850"/>
              <a:gd name="connsiteY0" fmla="*/ 0 h 704850"/>
              <a:gd name="connsiteX1" fmla="*/ 577850 w 577850"/>
              <a:gd name="connsiteY1" fmla="*/ 0 h 704850"/>
              <a:gd name="connsiteX2" fmla="*/ 412750 w 577850"/>
              <a:gd name="connsiteY2" fmla="*/ 44450 h 704850"/>
              <a:gd name="connsiteX3" fmla="*/ 0 w 577850"/>
              <a:gd name="connsiteY3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50" h="704850">
                <a:moveTo>
                  <a:pt x="577850" y="0"/>
                </a:moveTo>
                <a:lnTo>
                  <a:pt x="577850" y="0"/>
                </a:lnTo>
                <a:lnTo>
                  <a:pt x="412750" y="44450"/>
                </a:lnTo>
                <a:lnTo>
                  <a:pt x="0" y="7048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6" name="Freeform 15"/>
          <p:cNvSpPr/>
          <p:nvPr/>
        </p:nvSpPr>
        <p:spPr>
          <a:xfrm>
            <a:off x="7981950" y="2152650"/>
            <a:ext cx="1085850" cy="1657350"/>
          </a:xfrm>
          <a:custGeom>
            <a:avLst/>
            <a:gdLst>
              <a:gd name="connsiteX0" fmla="*/ 1085850 w 1085850"/>
              <a:gd name="connsiteY0" fmla="*/ 1657350 h 1657350"/>
              <a:gd name="connsiteX1" fmla="*/ 476250 w 1085850"/>
              <a:gd name="connsiteY1" fmla="*/ 1104900 h 1657350"/>
              <a:gd name="connsiteX2" fmla="*/ 254000 w 1085850"/>
              <a:gd name="connsiteY2" fmla="*/ 723900 h 1657350"/>
              <a:gd name="connsiteX3" fmla="*/ 190500 w 1085850"/>
              <a:gd name="connsiteY3" fmla="*/ 266700 h 1657350"/>
              <a:gd name="connsiteX4" fmla="*/ 209550 w 1085850"/>
              <a:gd name="connsiteY4" fmla="*/ 139700 h 1657350"/>
              <a:gd name="connsiteX5" fmla="*/ 196850 w 1085850"/>
              <a:gd name="connsiteY5" fmla="*/ 120650 h 1657350"/>
              <a:gd name="connsiteX6" fmla="*/ 196850 w 1085850"/>
              <a:gd name="connsiteY6" fmla="*/ 107950 h 1657350"/>
              <a:gd name="connsiteX7" fmla="*/ 0 w 1085850"/>
              <a:gd name="connsiteY7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50" h="1657350">
                <a:moveTo>
                  <a:pt x="1085850" y="1657350"/>
                </a:moveTo>
                <a:lnTo>
                  <a:pt x="476250" y="1104900"/>
                </a:lnTo>
                <a:lnTo>
                  <a:pt x="254000" y="723900"/>
                </a:lnTo>
                <a:lnTo>
                  <a:pt x="190500" y="266700"/>
                </a:lnTo>
                <a:cubicBezTo>
                  <a:pt x="196850" y="224367"/>
                  <a:pt x="207691" y="182467"/>
                  <a:pt x="209550" y="139700"/>
                </a:cubicBezTo>
                <a:cubicBezTo>
                  <a:pt x="209882" y="132075"/>
                  <a:pt x="199684" y="127736"/>
                  <a:pt x="196850" y="120650"/>
                </a:cubicBezTo>
                <a:cubicBezTo>
                  <a:pt x="195278" y="116719"/>
                  <a:pt x="196850" y="112183"/>
                  <a:pt x="196850" y="10795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7" name="Freeform 16"/>
          <p:cNvSpPr/>
          <p:nvPr/>
        </p:nvSpPr>
        <p:spPr>
          <a:xfrm>
            <a:off x="8064500" y="1676400"/>
            <a:ext cx="996950" cy="203200"/>
          </a:xfrm>
          <a:custGeom>
            <a:avLst/>
            <a:gdLst>
              <a:gd name="connsiteX0" fmla="*/ 0 w 996950"/>
              <a:gd name="connsiteY0" fmla="*/ 44450 h 203200"/>
              <a:gd name="connsiteX1" fmla="*/ 336550 w 996950"/>
              <a:gd name="connsiteY1" fmla="*/ 0 h 203200"/>
              <a:gd name="connsiteX2" fmla="*/ 762000 w 996950"/>
              <a:gd name="connsiteY2" fmla="*/ 44450 h 203200"/>
              <a:gd name="connsiteX3" fmla="*/ 996950 w 996950"/>
              <a:gd name="connsiteY3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950" h="203200">
                <a:moveTo>
                  <a:pt x="0" y="44450"/>
                </a:moveTo>
                <a:lnTo>
                  <a:pt x="336550" y="0"/>
                </a:lnTo>
                <a:lnTo>
                  <a:pt x="762000" y="44450"/>
                </a:lnTo>
                <a:lnTo>
                  <a:pt x="996950" y="20320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86028" name="Picture 2" descr="D:\diplomski rad 2011\HJUZ.jpg"/>
          <p:cNvPicPr>
            <a:picLocks noChangeAspect="1" noChangeArrowheads="1"/>
          </p:cNvPicPr>
          <p:nvPr/>
        </p:nvPicPr>
        <p:blipFill>
          <a:blip r:embed="rId3"/>
          <a:srcRect l="-919" t="5634" r="1802" b="4225"/>
          <a:stretch>
            <a:fillRect/>
          </a:stretch>
        </p:blipFill>
        <p:spPr bwMode="auto">
          <a:xfrm>
            <a:off x="2971800" y="3556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9" name="Freeform 9"/>
          <p:cNvSpPr>
            <a:spLocks/>
          </p:cNvSpPr>
          <p:nvPr/>
        </p:nvSpPr>
        <p:spPr bwMode="auto">
          <a:xfrm>
            <a:off x="4872038" y="1981200"/>
            <a:ext cx="157162" cy="139700"/>
          </a:xfrm>
          <a:custGeom>
            <a:avLst/>
            <a:gdLst>
              <a:gd name="T0" fmla="*/ 61898 w 325"/>
              <a:gd name="T1" fmla="*/ 0 h 302"/>
              <a:gd name="T2" fmla="*/ 18376 w 325"/>
              <a:gd name="T3" fmla="*/ 42095 h 302"/>
              <a:gd name="T4" fmla="*/ 18376 w 325"/>
              <a:gd name="T5" fmla="*/ 125823 h 302"/>
              <a:gd name="T6" fmla="*/ 128147 w 325"/>
              <a:gd name="T7" fmla="*/ 125823 h 302"/>
              <a:gd name="T8" fmla="*/ 149908 w 325"/>
              <a:gd name="T9" fmla="*/ 42095 h 302"/>
              <a:gd name="T10" fmla="*/ 84142 w 325"/>
              <a:gd name="T11" fmla="*/ 20816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6030" name="Freeform 7"/>
          <p:cNvSpPr>
            <a:spLocks/>
          </p:cNvSpPr>
          <p:nvPr/>
        </p:nvSpPr>
        <p:spPr bwMode="auto">
          <a:xfrm>
            <a:off x="4953000" y="1600200"/>
            <a:ext cx="685800" cy="239713"/>
          </a:xfrm>
          <a:custGeom>
            <a:avLst/>
            <a:gdLst>
              <a:gd name="T0" fmla="*/ 262729 w 355"/>
              <a:gd name="T1" fmla="*/ 31727 h 340"/>
              <a:gd name="T2" fmla="*/ 173865 w 355"/>
              <a:gd name="T3" fmla="*/ 31727 h 340"/>
              <a:gd name="T4" fmla="*/ 0 w 355"/>
              <a:gd name="T5" fmla="*/ 95885 h 340"/>
              <a:gd name="T6" fmla="*/ 173865 w 355"/>
              <a:gd name="T7" fmla="*/ 223497 h 340"/>
              <a:gd name="T8" fmla="*/ 612390 w 355"/>
              <a:gd name="T9" fmla="*/ 191770 h 340"/>
              <a:gd name="T10" fmla="*/ 612390 w 355"/>
              <a:gd name="T11" fmla="*/ 95885 h 340"/>
              <a:gd name="T12" fmla="*/ 173865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6031" name="Freeform 6"/>
          <p:cNvSpPr>
            <a:spLocks/>
          </p:cNvSpPr>
          <p:nvPr/>
        </p:nvSpPr>
        <p:spPr bwMode="auto">
          <a:xfrm>
            <a:off x="4724400" y="2133600"/>
            <a:ext cx="228600" cy="179388"/>
          </a:xfrm>
          <a:custGeom>
            <a:avLst/>
            <a:gdLst>
              <a:gd name="T0" fmla="*/ 124741 w 416"/>
              <a:gd name="T1" fmla="*/ 0 h 378"/>
              <a:gd name="T2" fmla="*/ 25278 w 416"/>
              <a:gd name="T3" fmla="*/ 43186 h 378"/>
              <a:gd name="T4" fmla="*/ 50006 w 416"/>
              <a:gd name="T5" fmla="*/ 129558 h 378"/>
              <a:gd name="T6" fmla="*/ 174747 w 416"/>
              <a:gd name="T7" fmla="*/ 172269 h 378"/>
              <a:gd name="T8" fmla="*/ 224753 w 416"/>
              <a:gd name="T9" fmla="*/ 86372 h 378"/>
              <a:gd name="T10" fmla="*/ 150019 w 416"/>
              <a:gd name="T11" fmla="*/ 21830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D:\diplomski rad 2011\HJUZ.jpg"/>
          <p:cNvPicPr>
            <a:picLocks noChangeAspect="1" noChangeArrowheads="1"/>
          </p:cNvPicPr>
          <p:nvPr/>
        </p:nvPicPr>
        <p:blipFill>
          <a:blip r:embed="rId3"/>
          <a:srcRect l="-919" t="5634" r="1802" b="4225"/>
          <a:stretch>
            <a:fillRect/>
          </a:stretch>
        </p:blipFill>
        <p:spPr bwMode="auto">
          <a:xfrm>
            <a:off x="6032500" y="3810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7524750" y="2203450"/>
            <a:ext cx="931863" cy="1125538"/>
          </a:xfrm>
          <a:custGeom>
            <a:avLst/>
            <a:gdLst>
              <a:gd name="connsiteX0" fmla="*/ 920750 w 931889"/>
              <a:gd name="connsiteY0" fmla="*/ 1047750 h 1125710"/>
              <a:gd name="connsiteX1" fmla="*/ 882650 w 931889"/>
              <a:gd name="connsiteY1" fmla="*/ 1066800 h 1125710"/>
              <a:gd name="connsiteX2" fmla="*/ 863600 w 931889"/>
              <a:gd name="connsiteY2" fmla="*/ 1073150 h 1125710"/>
              <a:gd name="connsiteX3" fmla="*/ 673100 w 931889"/>
              <a:gd name="connsiteY3" fmla="*/ 1123950 h 1125710"/>
              <a:gd name="connsiteX4" fmla="*/ 647700 w 931889"/>
              <a:gd name="connsiteY4" fmla="*/ 1117600 h 1125710"/>
              <a:gd name="connsiteX5" fmla="*/ 628650 w 931889"/>
              <a:gd name="connsiteY5" fmla="*/ 1111250 h 1125710"/>
              <a:gd name="connsiteX6" fmla="*/ 584200 w 931889"/>
              <a:gd name="connsiteY6" fmla="*/ 1098550 h 1125710"/>
              <a:gd name="connsiteX7" fmla="*/ 0 w 931889"/>
              <a:gd name="connsiteY7" fmla="*/ 787400 h 1125710"/>
              <a:gd name="connsiteX8" fmla="*/ 82550 w 931889"/>
              <a:gd name="connsiteY8" fmla="*/ 558800 h 1125710"/>
              <a:gd name="connsiteX9" fmla="*/ 63500 w 931889"/>
              <a:gd name="connsiteY9" fmla="*/ 203200 h 1125710"/>
              <a:gd name="connsiteX10" fmla="*/ 120650 w 931889"/>
              <a:gd name="connsiteY10" fmla="*/ 101600 h 1125710"/>
              <a:gd name="connsiteX11" fmla="*/ 133350 w 931889"/>
              <a:gd name="connsiteY11" fmla="*/ 0 h 1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1889" h="1125710">
                <a:moveTo>
                  <a:pt x="920750" y="1047750"/>
                </a:moveTo>
                <a:cubicBezTo>
                  <a:pt x="872867" y="1063711"/>
                  <a:pt x="931889" y="1042181"/>
                  <a:pt x="882650" y="1066800"/>
                </a:cubicBezTo>
                <a:cubicBezTo>
                  <a:pt x="876663" y="1069793"/>
                  <a:pt x="863600" y="1073150"/>
                  <a:pt x="863600" y="1073150"/>
                </a:cubicBezTo>
                <a:cubicBezTo>
                  <a:pt x="800100" y="1090083"/>
                  <a:pt x="737469" y="1110698"/>
                  <a:pt x="673100" y="1123950"/>
                </a:cubicBezTo>
                <a:cubicBezTo>
                  <a:pt x="664552" y="1125710"/>
                  <a:pt x="656091" y="1119998"/>
                  <a:pt x="647700" y="1117600"/>
                </a:cubicBezTo>
                <a:cubicBezTo>
                  <a:pt x="641264" y="1115761"/>
                  <a:pt x="635144" y="1112873"/>
                  <a:pt x="628650" y="1111250"/>
                </a:cubicBezTo>
                <a:cubicBezTo>
                  <a:pt x="584981" y="1100333"/>
                  <a:pt x="609745" y="1111323"/>
                  <a:pt x="584200" y="1098550"/>
                </a:cubicBezTo>
                <a:lnTo>
                  <a:pt x="0" y="787400"/>
                </a:lnTo>
                <a:lnTo>
                  <a:pt x="82550" y="558800"/>
                </a:lnTo>
                <a:lnTo>
                  <a:pt x="63500" y="203200"/>
                </a:lnTo>
                <a:cubicBezTo>
                  <a:pt x="122939" y="110739"/>
                  <a:pt x="120650" y="149528"/>
                  <a:pt x="120650" y="101600"/>
                </a:cubicBezTo>
                <a:lnTo>
                  <a:pt x="133350" y="0"/>
                </a:lnTo>
              </a:path>
            </a:pathLst>
          </a:cu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88067" name="Picture 3" descr="D:\diplomski rad 2011\KARTA 19 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04800"/>
            <a:ext cx="2822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1714500" y="2025650"/>
            <a:ext cx="1174750" cy="1822450"/>
          </a:xfrm>
          <a:custGeom>
            <a:avLst/>
            <a:gdLst>
              <a:gd name="connsiteX0" fmla="*/ 0 w 1174750"/>
              <a:gd name="connsiteY0" fmla="*/ 0 h 1822450"/>
              <a:gd name="connsiteX1" fmla="*/ 228600 w 1174750"/>
              <a:gd name="connsiteY1" fmla="*/ 88900 h 1822450"/>
              <a:gd name="connsiteX2" fmla="*/ 311150 w 1174750"/>
              <a:gd name="connsiteY2" fmla="*/ 158750 h 1822450"/>
              <a:gd name="connsiteX3" fmla="*/ 317500 w 1174750"/>
              <a:gd name="connsiteY3" fmla="*/ 361950 h 1822450"/>
              <a:gd name="connsiteX4" fmla="*/ 323850 w 1174750"/>
              <a:gd name="connsiteY4" fmla="*/ 615950 h 1822450"/>
              <a:gd name="connsiteX5" fmla="*/ 438150 w 1174750"/>
              <a:gd name="connsiteY5" fmla="*/ 1028700 h 1822450"/>
              <a:gd name="connsiteX6" fmla="*/ 647700 w 1174750"/>
              <a:gd name="connsiteY6" fmla="*/ 1358900 h 1822450"/>
              <a:gd name="connsiteX7" fmla="*/ 876300 w 1174750"/>
              <a:gd name="connsiteY7" fmla="*/ 1581150 h 1822450"/>
              <a:gd name="connsiteX8" fmla="*/ 1123950 w 1174750"/>
              <a:gd name="connsiteY8" fmla="*/ 1765300 h 1822450"/>
              <a:gd name="connsiteX9" fmla="*/ 1174750 w 1174750"/>
              <a:gd name="connsiteY9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4750" h="1822450">
                <a:moveTo>
                  <a:pt x="0" y="0"/>
                </a:moveTo>
                <a:lnTo>
                  <a:pt x="228600" y="88900"/>
                </a:lnTo>
                <a:lnTo>
                  <a:pt x="311150" y="158750"/>
                </a:lnTo>
                <a:lnTo>
                  <a:pt x="317500" y="361950"/>
                </a:lnTo>
                <a:lnTo>
                  <a:pt x="323850" y="615950"/>
                </a:lnTo>
                <a:lnTo>
                  <a:pt x="438150" y="1028700"/>
                </a:lnTo>
                <a:lnTo>
                  <a:pt x="647700" y="1358900"/>
                </a:lnTo>
                <a:lnTo>
                  <a:pt x="876300" y="1581150"/>
                </a:lnTo>
                <a:lnTo>
                  <a:pt x="1123950" y="1765300"/>
                </a:lnTo>
                <a:lnTo>
                  <a:pt x="1174750" y="1822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76350" y="2095500"/>
            <a:ext cx="1041400" cy="1327150"/>
          </a:xfrm>
          <a:custGeom>
            <a:avLst/>
            <a:gdLst>
              <a:gd name="connsiteX0" fmla="*/ 1041400 w 1041400"/>
              <a:gd name="connsiteY0" fmla="*/ 1263650 h 1327150"/>
              <a:gd name="connsiteX1" fmla="*/ 863600 w 1041400"/>
              <a:gd name="connsiteY1" fmla="*/ 1327150 h 1327150"/>
              <a:gd name="connsiteX2" fmla="*/ 412750 w 1041400"/>
              <a:gd name="connsiteY2" fmla="*/ 1181100 h 1327150"/>
              <a:gd name="connsiteX3" fmla="*/ 0 w 1041400"/>
              <a:gd name="connsiteY3" fmla="*/ 971550 h 1327150"/>
              <a:gd name="connsiteX4" fmla="*/ 57150 w 1041400"/>
              <a:gd name="connsiteY4" fmla="*/ 679450 h 1327150"/>
              <a:gd name="connsiteX5" fmla="*/ 63500 w 1041400"/>
              <a:gd name="connsiteY5" fmla="*/ 158750 h 1327150"/>
              <a:gd name="connsiteX6" fmla="*/ 120650 w 1041400"/>
              <a:gd name="connsiteY6" fmla="*/ 120650 h 1327150"/>
              <a:gd name="connsiteX7" fmla="*/ 146050 w 1041400"/>
              <a:gd name="connsiteY7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400" h="1327150">
                <a:moveTo>
                  <a:pt x="1041400" y="1263650"/>
                </a:moveTo>
                <a:lnTo>
                  <a:pt x="863600" y="1327150"/>
                </a:lnTo>
                <a:lnTo>
                  <a:pt x="412750" y="1181100"/>
                </a:lnTo>
                <a:lnTo>
                  <a:pt x="0" y="971550"/>
                </a:lnTo>
                <a:lnTo>
                  <a:pt x="57150" y="679450"/>
                </a:lnTo>
                <a:cubicBezTo>
                  <a:pt x="59267" y="505883"/>
                  <a:pt x="61383" y="332317"/>
                  <a:pt x="63500" y="158750"/>
                </a:cubicBezTo>
                <a:lnTo>
                  <a:pt x="120650" y="120650"/>
                </a:lnTo>
                <a:lnTo>
                  <a:pt x="14605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4" name="Freeform 13"/>
          <p:cNvSpPr/>
          <p:nvPr/>
        </p:nvSpPr>
        <p:spPr>
          <a:xfrm>
            <a:off x="7816850" y="2159000"/>
            <a:ext cx="223838" cy="1733550"/>
          </a:xfrm>
          <a:custGeom>
            <a:avLst/>
            <a:gdLst>
              <a:gd name="connsiteX0" fmla="*/ 146050 w 223238"/>
              <a:gd name="connsiteY0" fmla="*/ 0 h 1733550"/>
              <a:gd name="connsiteX1" fmla="*/ 101600 w 223238"/>
              <a:gd name="connsiteY1" fmla="*/ 1028700 h 1733550"/>
              <a:gd name="connsiteX2" fmla="*/ 222250 w 223238"/>
              <a:gd name="connsiteY2" fmla="*/ 1263650 h 1733550"/>
              <a:gd name="connsiteX3" fmla="*/ 0 w 223238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8" h="1733550">
                <a:moveTo>
                  <a:pt x="146050" y="0"/>
                </a:moveTo>
                <a:lnTo>
                  <a:pt x="101600" y="1028700"/>
                </a:lnTo>
                <a:cubicBezTo>
                  <a:pt x="223238" y="1259172"/>
                  <a:pt x="222250" y="1171138"/>
                  <a:pt x="222250" y="1263650"/>
                </a:cubicBezTo>
                <a:lnTo>
                  <a:pt x="0" y="17335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5" name="Freeform 14"/>
          <p:cNvSpPr/>
          <p:nvPr/>
        </p:nvSpPr>
        <p:spPr>
          <a:xfrm>
            <a:off x="7334250" y="3200400"/>
            <a:ext cx="577850" cy="704850"/>
          </a:xfrm>
          <a:custGeom>
            <a:avLst/>
            <a:gdLst>
              <a:gd name="connsiteX0" fmla="*/ 577850 w 577850"/>
              <a:gd name="connsiteY0" fmla="*/ 0 h 704850"/>
              <a:gd name="connsiteX1" fmla="*/ 577850 w 577850"/>
              <a:gd name="connsiteY1" fmla="*/ 0 h 704850"/>
              <a:gd name="connsiteX2" fmla="*/ 412750 w 577850"/>
              <a:gd name="connsiteY2" fmla="*/ 44450 h 704850"/>
              <a:gd name="connsiteX3" fmla="*/ 0 w 577850"/>
              <a:gd name="connsiteY3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50" h="704850">
                <a:moveTo>
                  <a:pt x="577850" y="0"/>
                </a:moveTo>
                <a:lnTo>
                  <a:pt x="577850" y="0"/>
                </a:lnTo>
                <a:lnTo>
                  <a:pt x="412750" y="44450"/>
                </a:lnTo>
                <a:lnTo>
                  <a:pt x="0" y="7048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6" name="Freeform 15"/>
          <p:cNvSpPr/>
          <p:nvPr/>
        </p:nvSpPr>
        <p:spPr>
          <a:xfrm>
            <a:off x="7981950" y="2152650"/>
            <a:ext cx="1085850" cy="1657350"/>
          </a:xfrm>
          <a:custGeom>
            <a:avLst/>
            <a:gdLst>
              <a:gd name="connsiteX0" fmla="*/ 1085850 w 1085850"/>
              <a:gd name="connsiteY0" fmla="*/ 1657350 h 1657350"/>
              <a:gd name="connsiteX1" fmla="*/ 476250 w 1085850"/>
              <a:gd name="connsiteY1" fmla="*/ 1104900 h 1657350"/>
              <a:gd name="connsiteX2" fmla="*/ 254000 w 1085850"/>
              <a:gd name="connsiteY2" fmla="*/ 723900 h 1657350"/>
              <a:gd name="connsiteX3" fmla="*/ 190500 w 1085850"/>
              <a:gd name="connsiteY3" fmla="*/ 266700 h 1657350"/>
              <a:gd name="connsiteX4" fmla="*/ 209550 w 1085850"/>
              <a:gd name="connsiteY4" fmla="*/ 139700 h 1657350"/>
              <a:gd name="connsiteX5" fmla="*/ 196850 w 1085850"/>
              <a:gd name="connsiteY5" fmla="*/ 120650 h 1657350"/>
              <a:gd name="connsiteX6" fmla="*/ 196850 w 1085850"/>
              <a:gd name="connsiteY6" fmla="*/ 107950 h 1657350"/>
              <a:gd name="connsiteX7" fmla="*/ 0 w 1085850"/>
              <a:gd name="connsiteY7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850" h="1657350">
                <a:moveTo>
                  <a:pt x="1085850" y="1657350"/>
                </a:moveTo>
                <a:lnTo>
                  <a:pt x="476250" y="1104900"/>
                </a:lnTo>
                <a:lnTo>
                  <a:pt x="254000" y="723900"/>
                </a:lnTo>
                <a:lnTo>
                  <a:pt x="190500" y="266700"/>
                </a:lnTo>
                <a:cubicBezTo>
                  <a:pt x="196850" y="224367"/>
                  <a:pt x="207691" y="182467"/>
                  <a:pt x="209550" y="139700"/>
                </a:cubicBezTo>
                <a:cubicBezTo>
                  <a:pt x="209882" y="132075"/>
                  <a:pt x="199684" y="127736"/>
                  <a:pt x="196850" y="120650"/>
                </a:cubicBezTo>
                <a:cubicBezTo>
                  <a:pt x="195278" y="116719"/>
                  <a:pt x="196850" y="112183"/>
                  <a:pt x="196850" y="10795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7" name="Freeform 16"/>
          <p:cNvSpPr/>
          <p:nvPr/>
        </p:nvSpPr>
        <p:spPr>
          <a:xfrm>
            <a:off x="8064500" y="1676400"/>
            <a:ext cx="996950" cy="203200"/>
          </a:xfrm>
          <a:custGeom>
            <a:avLst/>
            <a:gdLst>
              <a:gd name="connsiteX0" fmla="*/ 0 w 996950"/>
              <a:gd name="connsiteY0" fmla="*/ 44450 h 203200"/>
              <a:gd name="connsiteX1" fmla="*/ 336550 w 996950"/>
              <a:gd name="connsiteY1" fmla="*/ 0 h 203200"/>
              <a:gd name="connsiteX2" fmla="*/ 762000 w 996950"/>
              <a:gd name="connsiteY2" fmla="*/ 44450 h 203200"/>
              <a:gd name="connsiteX3" fmla="*/ 996950 w 996950"/>
              <a:gd name="connsiteY3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950" h="203200">
                <a:moveTo>
                  <a:pt x="0" y="44450"/>
                </a:moveTo>
                <a:lnTo>
                  <a:pt x="336550" y="0"/>
                </a:lnTo>
                <a:lnTo>
                  <a:pt x="762000" y="44450"/>
                </a:lnTo>
                <a:lnTo>
                  <a:pt x="996950" y="20320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88074" name="Picture 2" descr="D:\diplomski rad 2011\HJUZ.jpg"/>
          <p:cNvPicPr>
            <a:picLocks noChangeAspect="1" noChangeArrowheads="1"/>
          </p:cNvPicPr>
          <p:nvPr/>
        </p:nvPicPr>
        <p:blipFill>
          <a:blip r:embed="rId3"/>
          <a:srcRect l="-919" t="5634" r="1802" b="4225"/>
          <a:stretch>
            <a:fillRect/>
          </a:stretch>
        </p:blipFill>
        <p:spPr bwMode="auto">
          <a:xfrm>
            <a:off x="2971800" y="355600"/>
            <a:ext cx="3033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5" name="Freeform 9"/>
          <p:cNvSpPr>
            <a:spLocks/>
          </p:cNvSpPr>
          <p:nvPr/>
        </p:nvSpPr>
        <p:spPr bwMode="auto">
          <a:xfrm>
            <a:off x="4872038" y="1981200"/>
            <a:ext cx="157162" cy="139700"/>
          </a:xfrm>
          <a:custGeom>
            <a:avLst/>
            <a:gdLst>
              <a:gd name="T0" fmla="*/ 61898 w 325"/>
              <a:gd name="T1" fmla="*/ 0 h 302"/>
              <a:gd name="T2" fmla="*/ 18376 w 325"/>
              <a:gd name="T3" fmla="*/ 42095 h 302"/>
              <a:gd name="T4" fmla="*/ 18376 w 325"/>
              <a:gd name="T5" fmla="*/ 125823 h 302"/>
              <a:gd name="T6" fmla="*/ 128147 w 325"/>
              <a:gd name="T7" fmla="*/ 125823 h 302"/>
              <a:gd name="T8" fmla="*/ 149908 w 325"/>
              <a:gd name="T9" fmla="*/ 42095 h 302"/>
              <a:gd name="T10" fmla="*/ 84142 w 325"/>
              <a:gd name="T11" fmla="*/ 20816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8076" name="Freeform 7"/>
          <p:cNvSpPr>
            <a:spLocks/>
          </p:cNvSpPr>
          <p:nvPr/>
        </p:nvSpPr>
        <p:spPr bwMode="auto">
          <a:xfrm>
            <a:off x="4953000" y="1600200"/>
            <a:ext cx="685800" cy="239713"/>
          </a:xfrm>
          <a:custGeom>
            <a:avLst/>
            <a:gdLst>
              <a:gd name="T0" fmla="*/ 262729 w 355"/>
              <a:gd name="T1" fmla="*/ 31727 h 340"/>
              <a:gd name="T2" fmla="*/ 173865 w 355"/>
              <a:gd name="T3" fmla="*/ 31727 h 340"/>
              <a:gd name="T4" fmla="*/ 0 w 355"/>
              <a:gd name="T5" fmla="*/ 95885 h 340"/>
              <a:gd name="T6" fmla="*/ 173865 w 355"/>
              <a:gd name="T7" fmla="*/ 223497 h 340"/>
              <a:gd name="T8" fmla="*/ 612390 w 355"/>
              <a:gd name="T9" fmla="*/ 191770 h 340"/>
              <a:gd name="T10" fmla="*/ 612390 w 355"/>
              <a:gd name="T11" fmla="*/ 95885 h 340"/>
              <a:gd name="T12" fmla="*/ 173865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8077" name="Freeform 6"/>
          <p:cNvSpPr>
            <a:spLocks/>
          </p:cNvSpPr>
          <p:nvPr/>
        </p:nvSpPr>
        <p:spPr bwMode="auto">
          <a:xfrm>
            <a:off x="4724400" y="2133600"/>
            <a:ext cx="228600" cy="179388"/>
          </a:xfrm>
          <a:custGeom>
            <a:avLst/>
            <a:gdLst>
              <a:gd name="T0" fmla="*/ 124741 w 416"/>
              <a:gd name="T1" fmla="*/ 0 h 378"/>
              <a:gd name="T2" fmla="*/ 25278 w 416"/>
              <a:gd name="T3" fmla="*/ 43186 h 378"/>
              <a:gd name="T4" fmla="*/ 50006 w 416"/>
              <a:gd name="T5" fmla="*/ 129558 h 378"/>
              <a:gd name="T6" fmla="*/ 174747 w 416"/>
              <a:gd name="T7" fmla="*/ 172269 h 378"/>
              <a:gd name="T8" fmla="*/ 224753 w 416"/>
              <a:gd name="T9" fmla="*/ 86372 h 378"/>
              <a:gd name="T10" fmla="*/ 150019 w 416"/>
              <a:gd name="T11" fmla="*/ 21830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88078" name="Picture 2" descr="C:\Users\Bere\Desktop\-\knjiga sutivan i violich\berislav_diplomski_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446588"/>
            <a:ext cx="28956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9" name="Picture 3" descr="C:\Users\Bere\Desktop\-\knjiga sutivan i violich\berislav_diplomski_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419600"/>
            <a:ext cx="3352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Bere\Desktop\-\knjiga sutivan i violich\berislav_diplomski_2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657600" y="457200"/>
            <a:ext cx="48815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3" descr="C:\Users\Bere\Desktop\-\knjiga sutivan i violich\berislav_diplomski_6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3505200" y="4630738"/>
            <a:ext cx="510540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76200" y="922338"/>
            <a:ext cx="3429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sz="1200" i="1">
                <a:latin typeface="Calibri" pitchFamily="34" charset="0"/>
              </a:rPr>
              <a:t>‘’Nenametljiva urbanost Sutivana i savršenstvo forme mogli bi pokleknuti pred kultom turizma u potrazi za suncem, morem i bijegom od sve većih stambenih četvrti u gradovima na kopnu.’’</a:t>
            </a:r>
            <a:endParaRPr lang="hr-HR" sz="1200">
              <a:latin typeface="Calibri" pitchFamily="34" charset="0"/>
            </a:endParaRPr>
          </a:p>
        </p:txBody>
      </p:sp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76200" y="1944688"/>
            <a:ext cx="3429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sz="1200" i="1">
                <a:latin typeface="Calibri" pitchFamily="34" charset="0"/>
              </a:rPr>
              <a:t>‘’Divlji, škrti brački krajolik, posut gomilama, pruža otoku potencijal za osobniju vrstu turizma, povezanu s prirodnim okolišem i seoskim životom.’’</a:t>
            </a:r>
          </a:p>
        </p:txBody>
      </p:sp>
      <p:sp>
        <p:nvSpPr>
          <p:cNvPr id="90117" name="Rectangle 7"/>
          <p:cNvSpPr>
            <a:spLocks noChangeArrowheads="1"/>
          </p:cNvSpPr>
          <p:nvPr/>
        </p:nvSpPr>
        <p:spPr bwMode="auto">
          <a:xfrm>
            <a:off x="76200" y="2819400"/>
            <a:ext cx="3429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sz="1200" i="1">
                <a:latin typeface="Calibri" pitchFamily="34" charset="0"/>
              </a:rPr>
              <a:t>'‘Taj novi indentitet s javnim životom te sičušne ringstrasee bio je u kontrastu s ruralnim običajima seljačkih obitelji u dvjema četvrtima na obroncima...ta suprostavljena okolina danas nam dramatski prikazuje kulturnu povijest sutivana i pridonosi njegovoj jedinstvenosti. Pitamo se u kojoj mjeri su posjetioci nesvjesni toga  i koliko bi više uživali u središnjem zelenom pojasu kad bi se ta priča propovjedala, kad bi njegova okolina postala ''čitljiva'' i kad bi se razvio potencijal za obogačenje kulture stanovnika Sutivana.''</a:t>
            </a:r>
          </a:p>
        </p:txBody>
      </p:sp>
      <p:sp>
        <p:nvSpPr>
          <p:cNvPr id="90118" name="Rectangle 8"/>
          <p:cNvSpPr>
            <a:spLocks noChangeArrowheads="1"/>
          </p:cNvSpPr>
          <p:nvPr/>
        </p:nvSpPr>
        <p:spPr bwMode="auto">
          <a:xfrm>
            <a:off x="76200" y="53340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r-HR" sz="1200">
                <a:latin typeface="Calibri" pitchFamily="34" charset="0"/>
              </a:rPr>
              <a:t>Francis, Violich, </a:t>
            </a:r>
            <a:r>
              <a:rPr lang="hr-HR" sz="1200" i="1">
                <a:latin typeface="Calibri" pitchFamily="34" charset="0"/>
              </a:rPr>
              <a:t>The Bridge to Dalmatia. A Search for the Meaning of Place</a:t>
            </a:r>
            <a:endParaRPr lang="hr-HR" sz="1200">
              <a:latin typeface="Calibri" pitchFamily="34" charset="0"/>
            </a:endParaRPr>
          </a:p>
        </p:txBody>
      </p:sp>
      <p:sp>
        <p:nvSpPr>
          <p:cNvPr id="90119" name="Rectangle 9"/>
          <p:cNvSpPr>
            <a:spLocks noChangeArrowheads="1"/>
          </p:cNvSpPr>
          <p:nvPr/>
        </p:nvSpPr>
        <p:spPr bwMode="auto">
          <a:xfrm>
            <a:off x="76200" y="409575"/>
            <a:ext cx="3429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200">
                <a:latin typeface="Calibri" pitchFamily="34" charset="0"/>
              </a:rPr>
              <a:t>''sutivan kazalište s 5 pozornica‘’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D:\diplomski rad 2011\Ostojic zracni (14)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838200" y="8382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 descr="D:\diplomski rad 2011\ZUI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0487" name="Picture 11" descr="D:\diplomski rad 2011\I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D:\diplomski rad 2011\s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-152400"/>
            <a:ext cx="3276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5486400" y="4267200"/>
            <a:ext cx="3429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sz="1200">
                <a:latin typeface="Calibri" pitchFamily="34" charset="0"/>
              </a:rPr>
              <a:t>‘</a:t>
            </a:r>
            <a:r>
              <a:rPr lang="hr-HR" sz="1200" i="1">
                <a:latin typeface="Calibri" pitchFamily="34" charset="0"/>
              </a:rPr>
              <a:t>’Građenje je bilo izraz nužnosti i potrebe, ali i razumijevanja i ljubavi spram prirode i života, ono je nastajalo polagano, bez namjere da se svidi ili pokazuje. Ta skromnost, ali ne i škrtost, koja proizlazi iz neimanja, truda ali i življenja života izgradila je jednostavno dostojanstvo pučke arhitekture jadranskog priobalja, ostavila nam je lekcije o arhitekturi u kojima možemo naučiti mnogo više nego u svim arhitektonskim časopisima ovog svijeta.’’   </a:t>
            </a:r>
          </a:p>
          <a:p>
            <a:endParaRPr lang="hr-HR" sz="1200">
              <a:latin typeface="Calibri" pitchFamily="34" charset="0"/>
            </a:endParaRPr>
          </a:p>
          <a:p>
            <a:r>
              <a:rPr lang="hr-HR" sz="1200" i="1">
                <a:latin typeface="Calibri" pitchFamily="34" charset="0"/>
              </a:rPr>
              <a:t>Alan Kostrenčić, ORIS ča</a:t>
            </a:r>
            <a:r>
              <a:rPr lang="hr-HR" sz="1200">
                <a:latin typeface="Calibri" pitchFamily="34" charset="0"/>
              </a:rPr>
              <a:t>sopis za arhitekturu i kulturu ‘’Ulica bijela poput soli’’br.66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C:\Users\Bere\Desktop\-\primjeriDOBRO\IMG_8545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724400" y="949325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3" descr="C:\Users\Bere\Desktop\-\primjeriDOBRO\IMG_8546.JPG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641350" y="914400"/>
            <a:ext cx="3778250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533400" y="381000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sz="2000">
                <a:latin typeface="Calibri" pitchFamily="34" charset="0"/>
              </a:rPr>
              <a:t>1934</a:t>
            </a:r>
          </a:p>
          <a:p>
            <a:pPr algn="just"/>
            <a:endParaRPr lang="hr-HR" sz="1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C:\Users\Bere\Desktop\-\primjeriDOBRO\IMG_85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31800"/>
            <a:ext cx="44196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4" descr="C:\Users\Bere\Desktop\-\primjeriDOBRO\IMG_85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1800"/>
            <a:ext cx="44196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C:\Users\Bere\Desktop\-\primjeriDOBRO\IMG_79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4295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3" descr="D:\diplomski rad 2011\gfg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38200"/>
            <a:ext cx="33162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2" descr="D:\diplomski rad 2011\HJ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163" y="838200"/>
            <a:ext cx="43132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239000" y="685800"/>
            <a:ext cx="685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D:\diplomski rad 2011\HJ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3" y="838200"/>
            <a:ext cx="43132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3" descr="D:\diplomski rad 2011\w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38375"/>
            <a:ext cx="37973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C:\Users\Bere\Desktop\-\primjeriDOBRO\1274371564-casa-la-campana-08-1000x500.jpg"/>
          <p:cNvPicPr>
            <a:picLocks noChangeAspect="1" noChangeArrowheads="1"/>
          </p:cNvPicPr>
          <p:nvPr/>
        </p:nvPicPr>
        <p:blipFill>
          <a:blip r:embed="rId5">
            <a:lum contrast="10000"/>
            <a:grayscl/>
          </a:blip>
          <a:srcRect/>
          <a:stretch>
            <a:fillRect/>
          </a:stretch>
        </p:blipFill>
        <p:spPr bwMode="auto">
          <a:xfrm>
            <a:off x="5029200" y="228600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8" descr="C:\Users\Bere\Desktop\-\primjeriDOBRO\lipo.jpg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5029200" y="4240213"/>
            <a:ext cx="381000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 descr="D:\diplomski rad 2011\gfg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38200"/>
            <a:ext cx="33162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 descr="D:\diplomski rad 2011\IMG_4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75" y="381000"/>
            <a:ext cx="22701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D:\diplomski rad 2011\gft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088" y="2743200"/>
            <a:ext cx="216058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6" descr="C:\Users\Bere\Desktop\-\primjeriDOBRO\1269545278-casa-moliner-javier-callejas-06.jpg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457200" y="47244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5" descr="D:\diplomski rad 2011\baeza_markos house_05_presje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304800"/>
            <a:ext cx="297815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 descr="D:\diplomski rad 2011\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5213" y="2971800"/>
            <a:ext cx="2693987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 descr="D:\diplomski rad 2011\r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2997200"/>
            <a:ext cx="264636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90800" y="2743200"/>
            <a:ext cx="7543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2438400" y="6477000"/>
            <a:ext cx="7543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6"/>
          <p:cNvSpPr>
            <a:spLocks noChangeArrowheads="1"/>
          </p:cNvSpPr>
          <p:nvPr/>
        </p:nvSpPr>
        <p:spPr bwMode="auto">
          <a:xfrm>
            <a:off x="838200" y="5486400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>
                <a:latin typeface="Calibri" pitchFamily="34" charset="0"/>
              </a:rPr>
              <a:t>STIVANSKA KUĆA  (za 21.stoljeće) kao srž funkcije ima stanovanje na koje se vezuju turistički ,gospodarski sadržaji, sadržaji koji omogućuju življenje na otoku, bilo to od turizma, poljoprivrede ili oboje.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Freeform 9"/>
          <p:cNvSpPr>
            <a:spLocks/>
          </p:cNvSpPr>
          <p:nvPr/>
        </p:nvSpPr>
        <p:spPr bwMode="auto">
          <a:xfrm>
            <a:off x="7620000" y="4033838"/>
            <a:ext cx="233363" cy="215900"/>
          </a:xfrm>
          <a:custGeom>
            <a:avLst/>
            <a:gdLst>
              <a:gd name="T0" fmla="*/ 91909 w 325"/>
              <a:gd name="T1" fmla="*/ 0 h 302"/>
              <a:gd name="T2" fmla="*/ 27286 w 325"/>
              <a:gd name="T3" fmla="*/ 65056 h 302"/>
              <a:gd name="T4" fmla="*/ 27286 w 325"/>
              <a:gd name="T5" fmla="*/ 194453 h 302"/>
              <a:gd name="T6" fmla="*/ 190281 w 325"/>
              <a:gd name="T7" fmla="*/ 194453 h 302"/>
              <a:gd name="T8" fmla="*/ 222592 w 325"/>
              <a:gd name="T9" fmla="*/ 65056 h 302"/>
              <a:gd name="T10" fmla="*/ 124939 w 325"/>
              <a:gd name="T11" fmla="*/ 32171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2645" name="Freeform 7"/>
          <p:cNvSpPr>
            <a:spLocks/>
          </p:cNvSpPr>
          <p:nvPr/>
        </p:nvSpPr>
        <p:spPr bwMode="auto">
          <a:xfrm>
            <a:off x="6096000" y="3733800"/>
            <a:ext cx="231775" cy="239713"/>
          </a:xfrm>
          <a:custGeom>
            <a:avLst/>
            <a:gdLst>
              <a:gd name="T0" fmla="*/ 88793 w 355"/>
              <a:gd name="T1" fmla="*/ 31727 h 340"/>
              <a:gd name="T2" fmla="*/ 58760 w 355"/>
              <a:gd name="T3" fmla="*/ 31727 h 340"/>
              <a:gd name="T4" fmla="*/ 0 w 355"/>
              <a:gd name="T5" fmla="*/ 95885 h 340"/>
              <a:gd name="T6" fmla="*/ 58760 w 355"/>
              <a:gd name="T7" fmla="*/ 223497 h 340"/>
              <a:gd name="T8" fmla="*/ 206965 w 355"/>
              <a:gd name="T9" fmla="*/ 191770 h 340"/>
              <a:gd name="T10" fmla="*/ 206965 w 355"/>
              <a:gd name="T11" fmla="*/ 95885 h 340"/>
              <a:gd name="T12" fmla="*/ 58760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2647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2648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:\diplomski rad 2011\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5" descr="D:\diplomski rad 2011\ZUI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2536" name="Picture 11" descr="D:\diplomski rad 2011\I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" name="Rectangle 7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6740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6741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" name="Rectangle 7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10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Freeform 7"/>
          <p:cNvSpPr>
            <a:spLocks/>
          </p:cNvSpPr>
          <p:nvPr/>
        </p:nvSpPr>
        <p:spPr bwMode="auto">
          <a:xfrm>
            <a:off x="6096000" y="3733800"/>
            <a:ext cx="231775" cy="239713"/>
          </a:xfrm>
          <a:custGeom>
            <a:avLst/>
            <a:gdLst>
              <a:gd name="T0" fmla="*/ 88793 w 355"/>
              <a:gd name="T1" fmla="*/ 31727 h 340"/>
              <a:gd name="T2" fmla="*/ 58760 w 355"/>
              <a:gd name="T3" fmla="*/ 31727 h 340"/>
              <a:gd name="T4" fmla="*/ 0 w 355"/>
              <a:gd name="T5" fmla="*/ 95885 h 340"/>
              <a:gd name="T6" fmla="*/ 58760 w 355"/>
              <a:gd name="T7" fmla="*/ 223497 h 340"/>
              <a:gd name="T8" fmla="*/ 206965 w 355"/>
              <a:gd name="T9" fmla="*/ 191770 h 340"/>
              <a:gd name="T10" fmla="*/ 206965 w 355"/>
              <a:gd name="T11" fmla="*/ 95885 h 340"/>
              <a:gd name="T12" fmla="*/ 58760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8788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8789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8790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8" name="Rectangle 7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10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Freeform 9"/>
          <p:cNvSpPr>
            <a:spLocks/>
          </p:cNvSpPr>
          <p:nvPr/>
        </p:nvSpPr>
        <p:spPr bwMode="auto">
          <a:xfrm>
            <a:off x="7620000" y="4033838"/>
            <a:ext cx="233363" cy="215900"/>
          </a:xfrm>
          <a:custGeom>
            <a:avLst/>
            <a:gdLst>
              <a:gd name="T0" fmla="*/ 91909 w 325"/>
              <a:gd name="T1" fmla="*/ 0 h 302"/>
              <a:gd name="T2" fmla="*/ 27286 w 325"/>
              <a:gd name="T3" fmla="*/ 65056 h 302"/>
              <a:gd name="T4" fmla="*/ 27286 w 325"/>
              <a:gd name="T5" fmla="*/ 194453 h 302"/>
              <a:gd name="T6" fmla="*/ 190281 w 325"/>
              <a:gd name="T7" fmla="*/ 194453 h 302"/>
              <a:gd name="T8" fmla="*/ 222592 w 325"/>
              <a:gd name="T9" fmla="*/ 65056 h 302"/>
              <a:gd name="T10" fmla="*/ 124939 w 325"/>
              <a:gd name="T11" fmla="*/ 32171 h 3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5"/>
              <a:gd name="T19" fmla="*/ 0 h 302"/>
              <a:gd name="T20" fmla="*/ 325 w 325"/>
              <a:gd name="T21" fmla="*/ 302 h 3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5" h="302">
                <a:moveTo>
                  <a:pt x="128" y="0"/>
                </a:moveTo>
                <a:cubicBezTo>
                  <a:pt x="90" y="23"/>
                  <a:pt x="53" y="46"/>
                  <a:pt x="38" y="91"/>
                </a:cubicBezTo>
                <a:cubicBezTo>
                  <a:pt x="23" y="136"/>
                  <a:pt x="0" y="242"/>
                  <a:pt x="38" y="272"/>
                </a:cubicBezTo>
                <a:cubicBezTo>
                  <a:pt x="76" y="302"/>
                  <a:pt x="220" y="302"/>
                  <a:pt x="265" y="272"/>
                </a:cubicBezTo>
                <a:cubicBezTo>
                  <a:pt x="310" y="242"/>
                  <a:pt x="325" y="129"/>
                  <a:pt x="310" y="91"/>
                </a:cubicBezTo>
                <a:cubicBezTo>
                  <a:pt x="295" y="53"/>
                  <a:pt x="234" y="49"/>
                  <a:pt x="174" y="45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20836" name="Freeform 7"/>
          <p:cNvSpPr>
            <a:spLocks/>
          </p:cNvSpPr>
          <p:nvPr/>
        </p:nvSpPr>
        <p:spPr bwMode="auto">
          <a:xfrm>
            <a:off x="6096000" y="3733800"/>
            <a:ext cx="231775" cy="239713"/>
          </a:xfrm>
          <a:custGeom>
            <a:avLst/>
            <a:gdLst>
              <a:gd name="T0" fmla="*/ 88793 w 355"/>
              <a:gd name="T1" fmla="*/ 31727 h 340"/>
              <a:gd name="T2" fmla="*/ 58760 w 355"/>
              <a:gd name="T3" fmla="*/ 31727 h 340"/>
              <a:gd name="T4" fmla="*/ 0 w 355"/>
              <a:gd name="T5" fmla="*/ 95885 h 340"/>
              <a:gd name="T6" fmla="*/ 58760 w 355"/>
              <a:gd name="T7" fmla="*/ 223497 h 340"/>
              <a:gd name="T8" fmla="*/ 206965 w 355"/>
              <a:gd name="T9" fmla="*/ 191770 h 340"/>
              <a:gd name="T10" fmla="*/ 206965 w 355"/>
              <a:gd name="T11" fmla="*/ 95885 h 340"/>
              <a:gd name="T12" fmla="*/ 58760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20837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20838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20839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9" name="Rectangle 8"/>
          <p:cNvSpPr/>
          <p:nvPr/>
        </p:nvSpPr>
        <p:spPr>
          <a:xfrm>
            <a:off x="54864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04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4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10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4" descr="C:\Users\Bere\Desktop\kio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79400"/>
            <a:ext cx="3657600" cy="62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C:\Users\Bere\Desktop\kio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79400"/>
            <a:ext cx="3657600" cy="62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0" name="Freeform 7"/>
          <p:cNvSpPr>
            <a:spLocks/>
          </p:cNvSpPr>
          <p:nvPr/>
        </p:nvSpPr>
        <p:spPr bwMode="auto">
          <a:xfrm>
            <a:off x="914400" y="5105400"/>
            <a:ext cx="685800" cy="609600"/>
          </a:xfrm>
          <a:custGeom>
            <a:avLst/>
            <a:gdLst>
              <a:gd name="T0" fmla="*/ 290030 w 681"/>
              <a:gd name="T1" fmla="*/ 15903 h 575"/>
              <a:gd name="T2" fmla="*/ 243706 w 681"/>
              <a:gd name="T3" fmla="*/ 15903 h 575"/>
              <a:gd name="T4" fmla="*/ 61430 w 681"/>
              <a:gd name="T5" fmla="*/ 111318 h 575"/>
              <a:gd name="T6" fmla="*/ 15106 w 681"/>
              <a:gd name="T7" fmla="*/ 400746 h 575"/>
              <a:gd name="T8" fmla="*/ 153071 w 681"/>
              <a:gd name="T9" fmla="*/ 544929 h 575"/>
              <a:gd name="T10" fmla="*/ 380664 w 681"/>
              <a:gd name="T11" fmla="*/ 592637 h 575"/>
              <a:gd name="T12" fmla="*/ 609264 w 681"/>
              <a:gd name="T13" fmla="*/ 544929 h 575"/>
              <a:gd name="T14" fmla="*/ 655589 w 681"/>
              <a:gd name="T15" fmla="*/ 207794 h 575"/>
              <a:gd name="T16" fmla="*/ 426989 w 681"/>
              <a:gd name="T17" fmla="*/ 15903 h 575"/>
              <a:gd name="T18" fmla="*/ 153071 w 681"/>
              <a:gd name="T19" fmla="*/ 160086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4" descr="C:\Users\Bere\Desktop\kio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79400"/>
            <a:ext cx="3657600" cy="62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Freeform 7"/>
          <p:cNvSpPr>
            <a:spLocks/>
          </p:cNvSpPr>
          <p:nvPr/>
        </p:nvSpPr>
        <p:spPr bwMode="auto">
          <a:xfrm>
            <a:off x="914400" y="5105400"/>
            <a:ext cx="685800" cy="609600"/>
          </a:xfrm>
          <a:custGeom>
            <a:avLst/>
            <a:gdLst>
              <a:gd name="T0" fmla="*/ 290030 w 681"/>
              <a:gd name="T1" fmla="*/ 15903 h 575"/>
              <a:gd name="T2" fmla="*/ 243706 w 681"/>
              <a:gd name="T3" fmla="*/ 15903 h 575"/>
              <a:gd name="T4" fmla="*/ 61430 w 681"/>
              <a:gd name="T5" fmla="*/ 111318 h 575"/>
              <a:gd name="T6" fmla="*/ 15106 w 681"/>
              <a:gd name="T7" fmla="*/ 400746 h 575"/>
              <a:gd name="T8" fmla="*/ 153071 w 681"/>
              <a:gd name="T9" fmla="*/ 544929 h 575"/>
              <a:gd name="T10" fmla="*/ 380664 w 681"/>
              <a:gd name="T11" fmla="*/ 592637 h 575"/>
              <a:gd name="T12" fmla="*/ 609264 w 681"/>
              <a:gd name="T13" fmla="*/ 544929 h 575"/>
              <a:gd name="T14" fmla="*/ 655589 w 681"/>
              <a:gd name="T15" fmla="*/ 207794 h 575"/>
              <a:gd name="T16" fmla="*/ 426989 w 681"/>
              <a:gd name="T17" fmla="*/ 15903 h 575"/>
              <a:gd name="T18" fmla="*/ 153071 w 681"/>
              <a:gd name="T19" fmla="*/ 160086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26980" name="Picture 2" descr="D:\diplomski rad 2011\slik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04800"/>
            <a:ext cx="2667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3" descr="D:\diplomski rad 2011\IMG_88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220980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4" descr="D:\diplomski rad 2011\IMG_88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434340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29026" name="Picture 2" descr="C:\Users\Bere\Desktop\PRE(stivanska kuca)\T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4013" y="304800"/>
            <a:ext cx="49037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4" descr="C:\Users\Bere\Desktop\kioi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79400"/>
            <a:ext cx="3657600" cy="62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Freeform 7"/>
          <p:cNvSpPr>
            <a:spLocks/>
          </p:cNvSpPr>
          <p:nvPr/>
        </p:nvSpPr>
        <p:spPr bwMode="auto">
          <a:xfrm>
            <a:off x="914400" y="5105400"/>
            <a:ext cx="685800" cy="609600"/>
          </a:xfrm>
          <a:custGeom>
            <a:avLst/>
            <a:gdLst>
              <a:gd name="T0" fmla="*/ 290030 w 681"/>
              <a:gd name="T1" fmla="*/ 15903 h 575"/>
              <a:gd name="T2" fmla="*/ 243706 w 681"/>
              <a:gd name="T3" fmla="*/ 15903 h 575"/>
              <a:gd name="T4" fmla="*/ 61430 w 681"/>
              <a:gd name="T5" fmla="*/ 111318 h 575"/>
              <a:gd name="T6" fmla="*/ 15106 w 681"/>
              <a:gd name="T7" fmla="*/ 400746 h 575"/>
              <a:gd name="T8" fmla="*/ 153071 w 681"/>
              <a:gd name="T9" fmla="*/ 544929 h 575"/>
              <a:gd name="T10" fmla="*/ 380664 w 681"/>
              <a:gd name="T11" fmla="*/ 592637 h 575"/>
              <a:gd name="T12" fmla="*/ 609264 w 681"/>
              <a:gd name="T13" fmla="*/ 544929 h 575"/>
              <a:gd name="T14" fmla="*/ 655589 w 681"/>
              <a:gd name="T15" fmla="*/ 207794 h 575"/>
              <a:gd name="T16" fmla="*/ 426989 w 681"/>
              <a:gd name="T17" fmla="*/ 15903 h 575"/>
              <a:gd name="T18" fmla="*/ 153071 w 681"/>
              <a:gd name="T19" fmla="*/ 160086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>
            <a:off x="838200" y="5562600"/>
            <a:ext cx="152400" cy="460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131074" name="Picture 2" descr="C:\Users\Bere\Desktop\souto troku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09800"/>
            <a:ext cx="7027863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791200" y="304800"/>
            <a:ext cx="3048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dirty="0">
                <a:latin typeface="+mn-lt"/>
              </a:rPr>
              <a:t>Referenca: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dirty="0">
                <a:latin typeface="+mn-lt"/>
              </a:rPr>
              <a:t>Souto de Moura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4" descr="D:\diplomski rad 2011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063" y="2971800"/>
            <a:ext cx="43005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2" name="Picture 3" descr="D:\diplomski rad 2011\trokut skic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676400"/>
            <a:ext cx="52339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2" descr="D:\diplomski rad 2011\trokut skic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0"/>
            <a:ext cx="39893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:\diplomski rad 2011\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4" descr="D:\diplomski rad 2011\RE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5" descr="D:\diplomski rad 2011\ZUI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4585" name="Picture 11" descr="D:\diplomski rad 2011\I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4" descr="D:\diplomski rad 2011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063" y="2971800"/>
            <a:ext cx="43005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3" descr="D:\diplomski rad 2011\trokut skic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676400"/>
            <a:ext cx="52339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2" descr="D:\diplomski rad 2011\trokut skic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0"/>
            <a:ext cx="39893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35173" name="Picture 2" descr="C:\Users\Bere\Desktop\PRE(stivanska kuca)\tros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3657600"/>
            <a:ext cx="3581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C:\Users\Bere\Desktop\PRE(stivanska kuca)\trp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7696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C:\Users\Bere\Desktop\PRE(stivanska kuca)\trp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1018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3" descr="C:\Users\Bere\Desktop\PRE(stivanska kuca)\TR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0"/>
            <a:ext cx="1018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3" descr="D:\diplomski rad 2011\trokut skic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28600"/>
            <a:ext cx="4071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flipV="1">
            <a:off x="533400" y="914400"/>
            <a:ext cx="3200400" cy="152400"/>
          </a:xfrm>
          <a:prstGeom prst="rect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C:\Users\Bere\Desktop\PRE(stivanska kuca)\T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1018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2" name="Picture 2" descr="D:\diplomski rad 2011\trokut skic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28600"/>
            <a:ext cx="4071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 flipV="1">
            <a:off x="533400" y="762000"/>
            <a:ext cx="3200400" cy="152400"/>
          </a:xfrm>
          <a:prstGeom prst="rect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3" descr="C:\Users\Bere\Desktop\PRE(stivanska kuca)\TR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1018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0" name="Picture 3" descr="D:\diplomski rad 2011\trokut skic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28600"/>
            <a:ext cx="4071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flipV="1">
            <a:off x="533400" y="533400"/>
            <a:ext cx="3200400" cy="152400"/>
          </a:xfrm>
          <a:prstGeom prst="rect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C:\Users\Bere\Desktop\PRE(stivanska kuca)\trpr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1018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C:\Users\Bere\Desktop\PRE(stivanska kuca)\trpe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18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 descr="D:\diplomski rad 2011\trokut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289300"/>
            <a:ext cx="39624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4" name="Picture 3" descr="D:\diplomski rad 2011\trokut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52400"/>
            <a:ext cx="39433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800600" y="0"/>
            <a:ext cx="4572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4572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 descr="D:\diplomski rad 2011\trokut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143000"/>
            <a:ext cx="51625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2" descr="C:\Users\Bere\Desktop\PRE(stivanska kuca)\tro po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066800"/>
            <a:ext cx="33718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 rot="5400000">
            <a:off x="3962400" y="-4724400"/>
            <a:ext cx="533400" cy="11201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5" name="Rectangle 4"/>
          <p:cNvSpPr/>
          <p:nvPr/>
        </p:nvSpPr>
        <p:spPr>
          <a:xfrm rot="5400000">
            <a:off x="4152900" y="190500"/>
            <a:ext cx="457200" cy="11201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D:\diplomski rad 2011\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2" descr="D:\diplomski rad 2011\KJ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4" descr="D:\diplomski rad 2011\RER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5" descr="D:\diplomski rad 2011\ZUI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6634" name="Picture 11" descr="D:\diplomski rad 2011\IU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C:\Users\Bere\Desktop\PRE(stivanska kuca)\tropo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371600"/>
            <a:ext cx="55324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D:\diplomski rad 2011\trokut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4" descr="C:\Users\Bere\Desktop\PRE(stivanska kuca)\trokutpo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8263"/>
            <a:ext cx="91440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1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9" name="Rectangle 8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63844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" name="Rectangle 10"/>
          <p:cNvSpPr/>
          <p:nvPr/>
        </p:nvSpPr>
        <p:spPr>
          <a:xfrm>
            <a:off x="-3810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63846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9" name="Rectangle 8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 descr="D:\diplomski rad 2011\berislav_diplomski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070100"/>
            <a:ext cx="64008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8" descr="D:\diplomski rad 2011\Q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0163"/>
            <a:ext cx="4419600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8" name="Picture 7" descr="D:\diplomski rad 2011\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0738" y="3146425"/>
            <a:ext cx="3903662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5" descr="D:\diplomski rad 2011\n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2" descr="C:\Users\Bere\Desktop\PRE(stivanska kuca)\PREZENTACIJA SIT trokut-Mode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9600"/>
            <a:ext cx="46053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8443" name="Picture 11" descr="D:\diplomski rad 2011\l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6625" y="5937250"/>
            <a:ext cx="1536700" cy="1030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69986" name="Picture 3" descr="C:\Users\Bere\Desktop\PRE(stivanska kuca)\HZ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" y="381000"/>
            <a:ext cx="84296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C:\Users\Bere\Desktop\PRE(stivanska kuca)\HHU.jpg"/>
          <p:cNvPicPr>
            <a:picLocks noChangeAspect="1" noChangeArrowheads="1"/>
          </p:cNvPicPr>
          <p:nvPr/>
        </p:nvPicPr>
        <p:blipFill>
          <a:blip r:embed="rId3"/>
          <a:srcRect l="28185" t="1953" r="10854" b="26508"/>
          <a:stretch>
            <a:fillRect/>
          </a:stretch>
        </p:blipFill>
        <p:spPr bwMode="auto">
          <a:xfrm>
            <a:off x="2362200" y="152400"/>
            <a:ext cx="617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05000" y="533400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2133600" y="4419600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2362200" y="4648200"/>
            <a:ext cx="1371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7391400" y="4419600"/>
            <a:ext cx="1371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172038" name="Picture 6" descr="D:\diplomski rad 2011\as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325" y="5181600"/>
            <a:ext cx="39100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9" name="Picture 2" descr="C:\Users\Bere\Desktop\PRE(stivanska kuca)\F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6413" y="5908675"/>
            <a:ext cx="1296987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Users\Bere\Desktop\PRE(stivanska kuca)\HHU.jpg"/>
          <p:cNvPicPr>
            <a:picLocks noChangeAspect="1" noChangeArrowheads="1"/>
          </p:cNvPicPr>
          <p:nvPr/>
        </p:nvPicPr>
        <p:blipFill>
          <a:blip r:embed="rId3"/>
          <a:srcRect l="28185" t="1953" r="10854" b="1335"/>
          <a:stretch>
            <a:fillRect/>
          </a:stretch>
        </p:blipFill>
        <p:spPr bwMode="auto">
          <a:xfrm>
            <a:off x="2362200" y="152400"/>
            <a:ext cx="6172200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05000" y="533400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2133600" y="4419600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:\diplomski rad 2011\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2" descr="D:\diplomski rad 2011\KJ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3" descr="D:\diplomski rad 2011\Q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4" descr="D:\diplomski rad 2011\RER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5" descr="D:\diplomski rad 2011\ZUIU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8683" name="Picture 11" descr="D:\diplomski rad 2011\IU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 descr="C:\Users\Bere\Desktop\PRE(stivanska kuca)\HHU.jpg"/>
          <p:cNvPicPr>
            <a:picLocks noChangeAspect="1" noChangeArrowheads="1"/>
          </p:cNvPicPr>
          <p:nvPr/>
        </p:nvPicPr>
        <p:blipFill>
          <a:blip r:embed="rId3"/>
          <a:srcRect l="11629" t="1953" r="10854" b="1335"/>
          <a:stretch>
            <a:fillRect/>
          </a:stretch>
        </p:blipFill>
        <p:spPr bwMode="auto">
          <a:xfrm>
            <a:off x="685800" y="152400"/>
            <a:ext cx="7848600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C:\Users\Bere\Desktop\PRE(stivanska kuca)\PROPL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3" y="38100"/>
            <a:ext cx="809307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3" descr="D:\diplomski rad 2011\polj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4650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D:\diplomski rad 2011\POLJE43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19400"/>
            <a:ext cx="43513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2" descr="D:\diplomski rad 2011\polj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52600"/>
            <a:ext cx="41259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3" descr="D:\diplomski rad 2011\polj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163" y="412750"/>
            <a:ext cx="4745037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3" descr="C:\Users\Bere\Desktop\PRE(stivanska kuca)\gftx.jpg"/>
          <p:cNvPicPr>
            <a:picLocks noChangeAspect="1" noChangeArrowheads="1"/>
          </p:cNvPicPr>
          <p:nvPr/>
        </p:nvPicPr>
        <p:blipFill>
          <a:blip r:embed="rId3"/>
          <a:srcRect b="29944"/>
          <a:stretch>
            <a:fillRect/>
          </a:stretch>
        </p:blipFill>
        <p:spPr bwMode="auto">
          <a:xfrm>
            <a:off x="-152400" y="-112713"/>
            <a:ext cx="9448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3" descr="C:\Users\Bere\Desktop\PRE(stivanska kuca)\HGT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7988" y="5867400"/>
            <a:ext cx="14716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>
          <a:xfrm>
            <a:off x="754063" y="1789113"/>
            <a:ext cx="7461250" cy="2927350"/>
          </a:xfrm>
          <a:custGeom>
            <a:avLst/>
            <a:gdLst>
              <a:gd name="connsiteX0" fmla="*/ 0 w 7460343"/>
              <a:gd name="connsiteY0" fmla="*/ 2390340 h 2927369"/>
              <a:gd name="connsiteX1" fmla="*/ 0 w 7460343"/>
              <a:gd name="connsiteY1" fmla="*/ 2390340 h 2927369"/>
              <a:gd name="connsiteX2" fmla="*/ 957943 w 7460343"/>
              <a:gd name="connsiteY2" fmla="*/ 9997 h 2927369"/>
              <a:gd name="connsiteX3" fmla="*/ 972457 w 7460343"/>
              <a:gd name="connsiteY3" fmla="*/ 39026 h 2927369"/>
              <a:gd name="connsiteX4" fmla="*/ 1190171 w 7460343"/>
              <a:gd name="connsiteY4" fmla="*/ 198683 h 2927369"/>
              <a:gd name="connsiteX5" fmla="*/ 2525486 w 7460343"/>
              <a:gd name="connsiteY5" fmla="*/ 1301769 h 2927369"/>
              <a:gd name="connsiteX6" fmla="*/ 4064000 w 7460343"/>
              <a:gd name="connsiteY6" fmla="*/ 1359826 h 2927369"/>
              <a:gd name="connsiteX7" fmla="*/ 5689600 w 7460343"/>
              <a:gd name="connsiteY7" fmla="*/ 1577540 h 2927369"/>
              <a:gd name="connsiteX8" fmla="*/ 5733143 w 7460343"/>
              <a:gd name="connsiteY8" fmla="*/ 1592055 h 2927369"/>
              <a:gd name="connsiteX9" fmla="*/ 5805714 w 7460343"/>
              <a:gd name="connsiteY9" fmla="*/ 1606569 h 2927369"/>
              <a:gd name="connsiteX10" fmla="*/ 6720114 w 7460343"/>
              <a:gd name="connsiteY10" fmla="*/ 503483 h 2927369"/>
              <a:gd name="connsiteX11" fmla="*/ 7199086 w 7460343"/>
              <a:gd name="connsiteY11" fmla="*/ 474455 h 2927369"/>
              <a:gd name="connsiteX12" fmla="*/ 7184571 w 7460343"/>
              <a:gd name="connsiteY12" fmla="*/ 517997 h 2927369"/>
              <a:gd name="connsiteX13" fmla="*/ 7460343 w 7460343"/>
              <a:gd name="connsiteY13" fmla="*/ 2927369 h 2927369"/>
              <a:gd name="connsiteX14" fmla="*/ 29028 w 7460343"/>
              <a:gd name="connsiteY14" fmla="*/ 2201655 h 292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60343" h="2927369">
                <a:moveTo>
                  <a:pt x="0" y="2390340"/>
                </a:moveTo>
                <a:lnTo>
                  <a:pt x="0" y="2390340"/>
                </a:lnTo>
                <a:cubicBezTo>
                  <a:pt x="319314" y="1596892"/>
                  <a:pt x="631065" y="800359"/>
                  <a:pt x="957943" y="9997"/>
                </a:cubicBezTo>
                <a:cubicBezTo>
                  <a:pt x="962078" y="0"/>
                  <a:pt x="967619" y="29350"/>
                  <a:pt x="972457" y="39026"/>
                </a:cubicBezTo>
                <a:lnTo>
                  <a:pt x="1190171" y="198683"/>
                </a:lnTo>
                <a:lnTo>
                  <a:pt x="2525486" y="1301769"/>
                </a:lnTo>
                <a:cubicBezTo>
                  <a:pt x="3038317" y="1321305"/>
                  <a:pt x="3550797" y="1359826"/>
                  <a:pt x="4064000" y="1359826"/>
                </a:cubicBezTo>
                <a:lnTo>
                  <a:pt x="5689600" y="1577540"/>
                </a:lnTo>
                <a:cubicBezTo>
                  <a:pt x="5704754" y="1579648"/>
                  <a:pt x="5718432" y="1587852"/>
                  <a:pt x="5733143" y="1592055"/>
                </a:cubicBezTo>
                <a:cubicBezTo>
                  <a:pt x="5788048" y="1607742"/>
                  <a:pt x="5773155" y="1606569"/>
                  <a:pt x="5805714" y="1606569"/>
                </a:cubicBezTo>
                <a:cubicBezTo>
                  <a:pt x="6626691" y="472128"/>
                  <a:pt x="6150121" y="503483"/>
                  <a:pt x="6720114" y="503483"/>
                </a:cubicBezTo>
                <a:cubicBezTo>
                  <a:pt x="6879771" y="493807"/>
                  <a:pt x="7039214" y="469459"/>
                  <a:pt x="7199086" y="474455"/>
                </a:cubicBezTo>
                <a:cubicBezTo>
                  <a:pt x="7214378" y="474933"/>
                  <a:pt x="7184571" y="517997"/>
                  <a:pt x="7184571" y="517997"/>
                </a:cubicBezTo>
                <a:lnTo>
                  <a:pt x="7460343" y="2927369"/>
                </a:lnTo>
                <a:lnTo>
                  <a:pt x="29028" y="220165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3" descr="C:\Users\Bere\Desktop\PRE(stivanska kuca)\gftx.jpg"/>
          <p:cNvPicPr>
            <a:picLocks noChangeAspect="1" noChangeArrowheads="1"/>
          </p:cNvPicPr>
          <p:nvPr/>
        </p:nvPicPr>
        <p:blipFill>
          <a:blip r:embed="rId3"/>
          <a:srcRect b="29944"/>
          <a:stretch>
            <a:fillRect/>
          </a:stretch>
        </p:blipFill>
        <p:spPr bwMode="auto">
          <a:xfrm>
            <a:off x="-152400" y="-112713"/>
            <a:ext cx="9448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8" name="Picture 3" descr="C:\Users\Bere\Desktop\PRE(stivanska kuca)\HGT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7988" y="5867400"/>
            <a:ext cx="14716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3" descr="C:\Users\Bere\Desktop\PRE(stivanska kuca)\gft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112713"/>
            <a:ext cx="9448800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6" name="Picture 3" descr="C:\Users\Bere\Desktop\PRE(stivanska kuca)\HGT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7988" y="5867400"/>
            <a:ext cx="14716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4" descr="C:\Users\Bere\Desktop\PRE(stivanska kuca)\ku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3" y="0"/>
            <a:ext cx="87137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D:\diplomski rad 2011\polje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63357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D:\diplomski rad 2011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38738"/>
            <a:ext cx="22860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D:\diplomski rad 2011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43852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2" descr="D:\diplomski rad 2011\K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49911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3" descr="D:\diplomski rad 2011\Q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1676400"/>
            <a:ext cx="2133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4" descr="D:\diplomski rad 2011\RER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3886200"/>
            <a:ext cx="2057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5" descr="D:\diplomski rad 2011\ZUIU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1828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810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8839200" y="-762000"/>
            <a:ext cx="609600" cy="807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Rectangle 20"/>
          <p:cNvSpPr/>
          <p:nvPr/>
        </p:nvSpPr>
        <p:spPr>
          <a:xfrm rot="5400000">
            <a:off x="4419600" y="25146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28600" y="2971800"/>
            <a:ext cx="883920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b="1" dirty="0">
                <a:solidFill>
                  <a:schemeClr val="bg1"/>
                </a:solidFill>
                <a:latin typeface="Aaa"/>
              </a:rPr>
              <a:t>€</a:t>
            </a:r>
            <a:r>
              <a:rPr lang="hr-HR" sz="4000" b="1" dirty="0">
                <a:solidFill>
                  <a:schemeClr val="bg1"/>
                </a:solidFill>
                <a:latin typeface="Aaa"/>
              </a:rPr>
              <a:t>×</a:t>
            </a:r>
            <a:r>
              <a:rPr lang="hr-HR" sz="4800" b="1" dirty="0">
                <a:solidFill>
                  <a:schemeClr val="bg1"/>
                </a:solidFill>
                <a:latin typeface="Aaa"/>
              </a:rPr>
              <a:t>m²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30732" name="Picture 11" descr="D:\diplomski rad 2011\IU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76500" y="152400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 rot="5400000">
            <a:off x="4191000" y="-4572000"/>
            <a:ext cx="533400" cy="891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3" descr="D:\diplomski rad 2011\polj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685800"/>
            <a:ext cx="6019800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D:\diplomski rad 2011\polje11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0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D:\diplomski rad 2011\POLJE32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8913" y="228600"/>
            <a:ext cx="94091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2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5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2756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2757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6" name="Rectangle 15"/>
          <p:cNvSpPr/>
          <p:nvPr/>
        </p:nvSpPr>
        <p:spPr>
          <a:xfrm>
            <a:off x="-3810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C:\Users\Bere\Desktop\-\radno1\1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1639888"/>
            <a:ext cx="9144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3" name="Freeform 7"/>
          <p:cNvSpPr>
            <a:spLocks/>
          </p:cNvSpPr>
          <p:nvPr/>
        </p:nvSpPr>
        <p:spPr bwMode="auto">
          <a:xfrm>
            <a:off x="6096000" y="3733800"/>
            <a:ext cx="231775" cy="239713"/>
          </a:xfrm>
          <a:custGeom>
            <a:avLst/>
            <a:gdLst>
              <a:gd name="T0" fmla="*/ 88793 w 355"/>
              <a:gd name="T1" fmla="*/ 31727 h 340"/>
              <a:gd name="T2" fmla="*/ 58760 w 355"/>
              <a:gd name="T3" fmla="*/ 31727 h 340"/>
              <a:gd name="T4" fmla="*/ 0 w 355"/>
              <a:gd name="T5" fmla="*/ 95885 h 340"/>
              <a:gd name="T6" fmla="*/ 58760 w 355"/>
              <a:gd name="T7" fmla="*/ 223497 h 340"/>
              <a:gd name="T8" fmla="*/ 206965 w 355"/>
              <a:gd name="T9" fmla="*/ 191770 h 340"/>
              <a:gd name="T10" fmla="*/ 206965 w 355"/>
              <a:gd name="T11" fmla="*/ 95885 h 340"/>
              <a:gd name="T12" fmla="*/ 58760 w 355"/>
              <a:gd name="T13" fmla="*/ 0 h 3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340"/>
              <a:gd name="T23" fmla="*/ 355 w 355"/>
              <a:gd name="T24" fmla="*/ 340 h 3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340">
                <a:moveTo>
                  <a:pt x="136" y="45"/>
                </a:moveTo>
                <a:cubicBezTo>
                  <a:pt x="124" y="37"/>
                  <a:pt x="113" y="30"/>
                  <a:pt x="90" y="45"/>
                </a:cubicBezTo>
                <a:cubicBezTo>
                  <a:pt x="67" y="60"/>
                  <a:pt x="0" y="91"/>
                  <a:pt x="0" y="136"/>
                </a:cubicBezTo>
                <a:cubicBezTo>
                  <a:pt x="0" y="181"/>
                  <a:pt x="37" y="294"/>
                  <a:pt x="90" y="317"/>
                </a:cubicBezTo>
                <a:cubicBezTo>
                  <a:pt x="143" y="340"/>
                  <a:pt x="279" y="302"/>
                  <a:pt x="317" y="272"/>
                </a:cubicBezTo>
                <a:cubicBezTo>
                  <a:pt x="355" y="242"/>
                  <a:pt x="355" y="181"/>
                  <a:pt x="317" y="136"/>
                </a:cubicBezTo>
                <a:cubicBezTo>
                  <a:pt x="279" y="91"/>
                  <a:pt x="184" y="45"/>
                  <a:pt x="90" y="0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9" name="Rectangle 8"/>
          <p:cNvSpPr/>
          <p:nvPr/>
        </p:nvSpPr>
        <p:spPr>
          <a:xfrm>
            <a:off x="54864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/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0</a:t>
            </a:r>
            <a:r>
              <a:rPr lang="hr-HR" sz="24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04805" name="Freeform 6"/>
          <p:cNvSpPr>
            <a:spLocks/>
          </p:cNvSpPr>
          <p:nvPr/>
        </p:nvSpPr>
        <p:spPr bwMode="auto">
          <a:xfrm>
            <a:off x="5334000" y="3478213"/>
            <a:ext cx="304800" cy="255587"/>
          </a:xfrm>
          <a:custGeom>
            <a:avLst/>
            <a:gdLst>
              <a:gd name="T0" fmla="*/ 166321 w 416"/>
              <a:gd name="T1" fmla="*/ 0 h 378"/>
              <a:gd name="T2" fmla="*/ 33704 w 416"/>
              <a:gd name="T3" fmla="*/ 61530 h 378"/>
              <a:gd name="T4" fmla="*/ 66675 w 416"/>
              <a:gd name="T5" fmla="*/ 184591 h 378"/>
              <a:gd name="T6" fmla="*/ 232996 w 416"/>
              <a:gd name="T7" fmla="*/ 245445 h 378"/>
              <a:gd name="T8" fmla="*/ 299671 w 416"/>
              <a:gd name="T9" fmla="*/ 123060 h 378"/>
              <a:gd name="T10" fmla="*/ 200025 w 416"/>
              <a:gd name="T11" fmla="*/ 31103 h 378"/>
              <a:gd name="T12" fmla="*/ 0 w 416"/>
              <a:gd name="T13" fmla="*/ 0 h 3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6"/>
              <a:gd name="T22" fmla="*/ 0 h 378"/>
              <a:gd name="T23" fmla="*/ 416 w 416"/>
              <a:gd name="T24" fmla="*/ 378 h 3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6" h="378">
                <a:moveTo>
                  <a:pt x="227" y="0"/>
                </a:moveTo>
                <a:cubicBezTo>
                  <a:pt x="148" y="23"/>
                  <a:pt x="69" y="46"/>
                  <a:pt x="46" y="91"/>
                </a:cubicBezTo>
                <a:cubicBezTo>
                  <a:pt x="23" y="136"/>
                  <a:pt x="46" y="228"/>
                  <a:pt x="91" y="273"/>
                </a:cubicBezTo>
                <a:cubicBezTo>
                  <a:pt x="136" y="318"/>
                  <a:pt x="265" y="378"/>
                  <a:pt x="318" y="363"/>
                </a:cubicBezTo>
                <a:cubicBezTo>
                  <a:pt x="371" y="348"/>
                  <a:pt x="416" y="235"/>
                  <a:pt x="409" y="182"/>
                </a:cubicBezTo>
                <a:cubicBezTo>
                  <a:pt x="402" y="129"/>
                  <a:pt x="341" y="76"/>
                  <a:pt x="273" y="46"/>
                </a:cubicBezTo>
                <a:cubicBezTo>
                  <a:pt x="205" y="16"/>
                  <a:pt x="102" y="8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4806" name="Freeform 7"/>
          <p:cNvSpPr>
            <a:spLocks/>
          </p:cNvSpPr>
          <p:nvPr/>
        </p:nvSpPr>
        <p:spPr bwMode="auto">
          <a:xfrm>
            <a:off x="228600" y="4792663"/>
            <a:ext cx="609600" cy="541337"/>
          </a:xfrm>
          <a:custGeom>
            <a:avLst/>
            <a:gdLst>
              <a:gd name="T0" fmla="*/ 257804 w 681"/>
              <a:gd name="T1" fmla="*/ 14122 h 575"/>
              <a:gd name="T2" fmla="*/ 216627 w 681"/>
              <a:gd name="T3" fmla="*/ 14122 h 575"/>
              <a:gd name="T4" fmla="*/ 54604 w 681"/>
              <a:gd name="T5" fmla="*/ 98853 h 575"/>
              <a:gd name="T6" fmla="*/ 13427 w 681"/>
              <a:gd name="T7" fmla="*/ 355870 h 575"/>
              <a:gd name="T8" fmla="*/ 136063 w 681"/>
              <a:gd name="T9" fmla="*/ 483908 h 575"/>
              <a:gd name="T10" fmla="*/ 338368 w 681"/>
              <a:gd name="T11" fmla="*/ 526274 h 575"/>
              <a:gd name="T12" fmla="*/ 541568 w 681"/>
              <a:gd name="T13" fmla="*/ 483908 h 575"/>
              <a:gd name="T14" fmla="*/ 582745 w 681"/>
              <a:gd name="T15" fmla="*/ 184525 h 575"/>
              <a:gd name="T16" fmla="*/ 379545 w 681"/>
              <a:gd name="T17" fmla="*/ 14122 h 575"/>
              <a:gd name="T18" fmla="*/ 136063 w 681"/>
              <a:gd name="T19" fmla="*/ 142160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04807" name="Freeform 4"/>
          <p:cNvSpPr>
            <a:spLocks/>
          </p:cNvSpPr>
          <p:nvPr/>
        </p:nvSpPr>
        <p:spPr bwMode="auto">
          <a:xfrm rot="-1937373">
            <a:off x="892175" y="4660900"/>
            <a:ext cx="838200" cy="157163"/>
          </a:xfrm>
          <a:custGeom>
            <a:avLst/>
            <a:gdLst>
              <a:gd name="T0" fmla="*/ 838200 w 559"/>
              <a:gd name="T1" fmla="*/ 157163 h 99"/>
              <a:gd name="T2" fmla="*/ 293895 w 559"/>
              <a:gd name="T3" fmla="*/ 85725 h 99"/>
              <a:gd name="T4" fmla="*/ 22492 w 559"/>
              <a:gd name="T5" fmla="*/ 12700 h 99"/>
              <a:gd name="T6" fmla="*/ 430346 w 559"/>
              <a:gd name="T7" fmla="*/ 1270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99"/>
              <a:gd name="T14" fmla="*/ 559 w 559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99">
                <a:moveTo>
                  <a:pt x="559" y="99"/>
                </a:moveTo>
                <a:cubicBezTo>
                  <a:pt x="423" y="84"/>
                  <a:pt x="287" y="69"/>
                  <a:pt x="196" y="54"/>
                </a:cubicBezTo>
                <a:cubicBezTo>
                  <a:pt x="105" y="39"/>
                  <a:pt x="0" y="16"/>
                  <a:pt x="15" y="8"/>
                </a:cubicBezTo>
                <a:cubicBezTo>
                  <a:pt x="30" y="0"/>
                  <a:pt x="158" y="4"/>
                  <a:pt x="287" y="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6" name="Rectangle 15"/>
          <p:cNvSpPr/>
          <p:nvPr/>
        </p:nvSpPr>
        <p:spPr>
          <a:xfrm>
            <a:off x="-3810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4800" y="1066800"/>
            <a:ext cx="2057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 K.</a:t>
            </a: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01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06850" name="Picture 2" descr="C:\Users\Bere\Desktop\PRE(stivanska kuca)\o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434340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2" descr="C:\Users\Bere\Desktop\PRE(stivanska kuca)\o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434340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98" name="Freeform 7"/>
          <p:cNvSpPr>
            <a:spLocks/>
          </p:cNvSpPr>
          <p:nvPr/>
        </p:nvSpPr>
        <p:spPr bwMode="auto">
          <a:xfrm>
            <a:off x="3276600" y="5486400"/>
            <a:ext cx="685800" cy="609600"/>
          </a:xfrm>
          <a:custGeom>
            <a:avLst/>
            <a:gdLst>
              <a:gd name="T0" fmla="*/ 290030 w 681"/>
              <a:gd name="T1" fmla="*/ 15903 h 575"/>
              <a:gd name="T2" fmla="*/ 243706 w 681"/>
              <a:gd name="T3" fmla="*/ 15903 h 575"/>
              <a:gd name="T4" fmla="*/ 61430 w 681"/>
              <a:gd name="T5" fmla="*/ 111318 h 575"/>
              <a:gd name="T6" fmla="*/ 15106 w 681"/>
              <a:gd name="T7" fmla="*/ 400746 h 575"/>
              <a:gd name="T8" fmla="*/ 153071 w 681"/>
              <a:gd name="T9" fmla="*/ 544929 h 575"/>
              <a:gd name="T10" fmla="*/ 380664 w 681"/>
              <a:gd name="T11" fmla="*/ 592637 h 575"/>
              <a:gd name="T12" fmla="*/ 609264 w 681"/>
              <a:gd name="T13" fmla="*/ 544929 h 575"/>
              <a:gd name="T14" fmla="*/ 655589 w 681"/>
              <a:gd name="T15" fmla="*/ 207794 h 575"/>
              <a:gd name="T16" fmla="*/ 426989 w 681"/>
              <a:gd name="T17" fmla="*/ 15903 h 575"/>
              <a:gd name="T18" fmla="*/ 153071 w 681"/>
              <a:gd name="T19" fmla="*/ 160086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210946" name="Picture 2" descr="D:\diplomski rad 2011\IMG_87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6025" y="228600"/>
            <a:ext cx="38893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7" name="Picture 3" descr="D:\diplomski rad 2011\IMG_92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4861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-457200"/>
            <a:ext cx="10287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210949" name="Picture 2" descr="C:\Users\Bere\Desktop\PRE(stivanska kuca)\o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52400"/>
            <a:ext cx="434340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50" name="Freeform 7"/>
          <p:cNvSpPr>
            <a:spLocks/>
          </p:cNvSpPr>
          <p:nvPr/>
        </p:nvSpPr>
        <p:spPr bwMode="auto">
          <a:xfrm>
            <a:off x="3276600" y="5486400"/>
            <a:ext cx="685800" cy="609600"/>
          </a:xfrm>
          <a:custGeom>
            <a:avLst/>
            <a:gdLst>
              <a:gd name="T0" fmla="*/ 290030 w 681"/>
              <a:gd name="T1" fmla="*/ 15903 h 575"/>
              <a:gd name="T2" fmla="*/ 243706 w 681"/>
              <a:gd name="T3" fmla="*/ 15903 h 575"/>
              <a:gd name="T4" fmla="*/ 61430 w 681"/>
              <a:gd name="T5" fmla="*/ 111318 h 575"/>
              <a:gd name="T6" fmla="*/ 15106 w 681"/>
              <a:gd name="T7" fmla="*/ 400746 h 575"/>
              <a:gd name="T8" fmla="*/ 153071 w 681"/>
              <a:gd name="T9" fmla="*/ 544929 h 575"/>
              <a:gd name="T10" fmla="*/ 380664 w 681"/>
              <a:gd name="T11" fmla="*/ 592637 h 575"/>
              <a:gd name="T12" fmla="*/ 609264 w 681"/>
              <a:gd name="T13" fmla="*/ 544929 h 575"/>
              <a:gd name="T14" fmla="*/ 655589 w 681"/>
              <a:gd name="T15" fmla="*/ 207794 h 575"/>
              <a:gd name="T16" fmla="*/ 426989 w 681"/>
              <a:gd name="T17" fmla="*/ 15903 h 575"/>
              <a:gd name="T18" fmla="*/ 153071 w 681"/>
              <a:gd name="T19" fmla="*/ 160086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1"/>
              <a:gd name="T31" fmla="*/ 0 h 575"/>
              <a:gd name="T32" fmla="*/ 681 w 681"/>
              <a:gd name="T33" fmla="*/ 575 h 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1" h="575">
                <a:moveTo>
                  <a:pt x="288" y="15"/>
                </a:moveTo>
                <a:cubicBezTo>
                  <a:pt x="284" y="7"/>
                  <a:pt x="280" y="0"/>
                  <a:pt x="242" y="15"/>
                </a:cubicBezTo>
                <a:cubicBezTo>
                  <a:pt x="204" y="30"/>
                  <a:pt x="99" y="45"/>
                  <a:pt x="61" y="105"/>
                </a:cubicBezTo>
                <a:cubicBezTo>
                  <a:pt x="23" y="165"/>
                  <a:pt x="0" y="310"/>
                  <a:pt x="15" y="378"/>
                </a:cubicBezTo>
                <a:cubicBezTo>
                  <a:pt x="30" y="446"/>
                  <a:pt x="92" y="484"/>
                  <a:pt x="152" y="514"/>
                </a:cubicBezTo>
                <a:cubicBezTo>
                  <a:pt x="212" y="544"/>
                  <a:pt x="303" y="559"/>
                  <a:pt x="378" y="559"/>
                </a:cubicBezTo>
                <a:cubicBezTo>
                  <a:pt x="453" y="559"/>
                  <a:pt x="560" y="575"/>
                  <a:pt x="605" y="514"/>
                </a:cubicBezTo>
                <a:cubicBezTo>
                  <a:pt x="650" y="453"/>
                  <a:pt x="681" y="279"/>
                  <a:pt x="651" y="196"/>
                </a:cubicBezTo>
                <a:cubicBezTo>
                  <a:pt x="621" y="113"/>
                  <a:pt x="507" y="22"/>
                  <a:pt x="424" y="15"/>
                </a:cubicBezTo>
                <a:cubicBezTo>
                  <a:pt x="341" y="8"/>
                  <a:pt x="246" y="79"/>
                  <a:pt x="152" y="151"/>
                </a:cubicBezTo>
              </a:path>
            </a:pathLst>
          </a:cu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C:\Users\Bere\Desktop\PRE(stivanska kuca)\u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81000"/>
            <a:ext cx="6248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4" name="Picture 4" descr="D:\diplomski rad 2011\oo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953000"/>
            <a:ext cx="25146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5" name="Picture 5" descr="D:\diplomski rad 2011\introvertirana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04800"/>
            <a:ext cx="26844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3" descr="D:\diplomski rad 2011\ooo 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1250" y="3048000"/>
            <a:ext cx="24955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4" descr="C:\Users\Bere\Desktop\PRE(stivanska kuca)\uz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800" y="0"/>
            <a:ext cx="1018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0" y="6400800"/>
            <a:ext cx="1981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+mn-lt"/>
              </a:rPr>
              <a:t>SU K.</a:t>
            </a:r>
            <a:r>
              <a:rPr lang="hr-HR" sz="2000" b="1" dirty="0">
                <a:latin typeface="+mn-lt"/>
              </a:rPr>
              <a:t>0</a:t>
            </a:r>
            <a:r>
              <a:rPr lang="hr-HR" sz="2000" b="1" dirty="0">
                <a:solidFill>
                  <a:srgbClr val="FF6600"/>
                </a:solidFill>
                <a:latin typeface="+mn-lt"/>
              </a:rPr>
              <a:t>3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951</Words>
  <Application>Microsoft Office PowerPoint</Application>
  <PresentationFormat>On-screen Show (4:3)</PresentationFormat>
  <Paragraphs>53</Paragraphs>
  <Slides>126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Bere</dc:creator>
  <cp:lastModifiedBy>gaf</cp:lastModifiedBy>
  <cp:revision>148</cp:revision>
  <dcterms:created xsi:type="dcterms:W3CDTF">2006-08-16T00:00:00Z</dcterms:created>
  <dcterms:modified xsi:type="dcterms:W3CDTF">2011-02-21T16:38:38Z</dcterms:modified>
</cp:coreProperties>
</file>